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60"/>
  </p:notesMasterIdLst>
  <p:handoutMasterIdLst>
    <p:handoutMasterId r:id="rId61"/>
  </p:handoutMasterIdLst>
  <p:sldIdLst>
    <p:sldId id="279" r:id="rId2"/>
    <p:sldId id="292" r:id="rId3"/>
    <p:sldId id="293" r:id="rId4"/>
    <p:sldId id="280" r:id="rId5"/>
    <p:sldId id="281" r:id="rId6"/>
    <p:sldId id="269" r:id="rId7"/>
    <p:sldId id="282" r:id="rId8"/>
    <p:sldId id="270" r:id="rId9"/>
    <p:sldId id="287" r:id="rId10"/>
    <p:sldId id="288" r:id="rId11"/>
    <p:sldId id="289" r:id="rId12"/>
    <p:sldId id="291" r:id="rId13"/>
    <p:sldId id="271" r:id="rId14"/>
    <p:sldId id="272" r:id="rId15"/>
    <p:sldId id="273" r:id="rId16"/>
    <p:sldId id="274" r:id="rId17"/>
    <p:sldId id="285" r:id="rId18"/>
    <p:sldId id="278" r:id="rId19"/>
    <p:sldId id="299" r:id="rId20"/>
    <p:sldId id="300" r:id="rId21"/>
    <p:sldId id="301" r:id="rId22"/>
    <p:sldId id="302" r:id="rId23"/>
    <p:sldId id="294" r:id="rId24"/>
    <p:sldId id="320" r:id="rId25"/>
    <p:sldId id="339" r:id="rId26"/>
    <p:sldId id="329" r:id="rId27"/>
    <p:sldId id="332" r:id="rId28"/>
    <p:sldId id="340" r:id="rId29"/>
    <p:sldId id="330" r:id="rId30"/>
    <p:sldId id="331" r:id="rId31"/>
    <p:sldId id="333" r:id="rId32"/>
    <p:sldId id="334" r:id="rId33"/>
    <p:sldId id="335" r:id="rId34"/>
    <p:sldId id="328" r:id="rId35"/>
    <p:sldId id="336" r:id="rId36"/>
    <p:sldId id="337" r:id="rId37"/>
    <p:sldId id="338" r:id="rId38"/>
    <p:sldId id="341" r:id="rId39"/>
    <p:sldId id="342" r:id="rId40"/>
    <p:sldId id="304" r:id="rId41"/>
    <p:sldId id="306" r:id="rId42"/>
    <p:sldId id="307" r:id="rId43"/>
    <p:sldId id="308" r:id="rId44"/>
    <p:sldId id="309" r:id="rId45"/>
    <p:sldId id="310" r:id="rId46"/>
    <p:sldId id="311" r:id="rId47"/>
    <p:sldId id="312" r:id="rId48"/>
    <p:sldId id="313" r:id="rId49"/>
    <p:sldId id="314" r:id="rId50"/>
    <p:sldId id="316" r:id="rId51"/>
    <p:sldId id="317" r:id="rId52"/>
    <p:sldId id="318" r:id="rId53"/>
    <p:sldId id="322" r:id="rId54"/>
    <p:sldId id="323" r:id="rId55"/>
    <p:sldId id="324" r:id="rId56"/>
    <p:sldId id="325" r:id="rId57"/>
    <p:sldId id="326" r:id="rId58"/>
    <p:sldId id="327" r:id="rId59"/>
  </p:sldIdLst>
  <p:sldSz cx="9144000" cy="6858000" type="screen4x3"/>
  <p:notesSz cx="6935788" cy="923290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040" autoAdjust="0"/>
    <p:restoredTop sz="77543" autoAdjust="0"/>
  </p:normalViewPr>
  <p:slideViewPr>
    <p:cSldViewPr>
      <p:cViewPr>
        <p:scale>
          <a:sx n="33" d="100"/>
          <a:sy n="33" d="100"/>
        </p:scale>
        <p:origin x="768"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230"/>
    </p:cViewPr>
  </p:sorterViewPr>
  <p:notesViewPr>
    <p:cSldViewPr>
      <p:cViewPr varScale="1">
        <p:scale>
          <a:sx n="40" d="100"/>
          <a:sy n="40" d="100"/>
        </p:scale>
        <p:origin x="-1542" y="-108"/>
      </p:cViewPr>
      <p:guideLst>
        <p:guide orient="horz" pos="2908"/>
        <p:guide pos="218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5" tIns="46137" rIns="92275" bIns="46137" numCol="1" anchor="t" anchorCtr="0" compatLnSpc="1">
            <a:prstTxWarp prst="textNoShape">
              <a:avLst/>
            </a:prstTxWarp>
          </a:bodyPr>
          <a:lstStyle>
            <a:lvl1pPr defTabSz="922338">
              <a:defRPr sz="1200">
                <a:latin typeface="Times New Roman" panose="02020603050405020304" pitchFamily="18" charset="0"/>
              </a:defRPr>
            </a:lvl1pPr>
          </a:lstStyle>
          <a:p>
            <a:endParaRPr lang="en-US" altLang="en-US"/>
          </a:p>
        </p:txBody>
      </p:sp>
      <p:sp>
        <p:nvSpPr>
          <p:cNvPr id="59395" name="Rectangle 3"/>
          <p:cNvSpPr>
            <a:spLocks noGrp="1" noChangeArrowheads="1"/>
          </p:cNvSpPr>
          <p:nvPr>
            <p:ph type="dt" sz="quarter" idx="1"/>
          </p:nvPr>
        </p:nvSpPr>
        <p:spPr bwMode="auto">
          <a:xfrm>
            <a:off x="393065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5" tIns="46137" rIns="92275" bIns="46137" numCol="1" anchor="t" anchorCtr="0" compatLnSpc="1">
            <a:prstTxWarp prst="textNoShape">
              <a:avLst/>
            </a:prstTxWarp>
          </a:bodyPr>
          <a:lstStyle>
            <a:lvl1pPr algn="r" defTabSz="922338">
              <a:defRPr sz="1200">
                <a:latin typeface="Times New Roman" panose="02020603050405020304" pitchFamily="18" charset="0"/>
              </a:defRPr>
            </a:lvl1pPr>
          </a:lstStyle>
          <a:p>
            <a:endParaRPr lang="en-US" altLang="en-US"/>
          </a:p>
        </p:txBody>
      </p:sp>
      <p:sp>
        <p:nvSpPr>
          <p:cNvPr id="59396" name="Rectangle 4"/>
          <p:cNvSpPr>
            <a:spLocks noGrp="1" noChangeArrowheads="1"/>
          </p:cNvSpPr>
          <p:nvPr>
            <p:ph type="ftr" sz="quarter" idx="2"/>
          </p:nvPr>
        </p:nvSpPr>
        <p:spPr bwMode="auto">
          <a:xfrm>
            <a:off x="0" y="8770938"/>
            <a:ext cx="30051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5" tIns="46137" rIns="92275" bIns="46137" numCol="1" anchor="b" anchorCtr="0" compatLnSpc="1">
            <a:prstTxWarp prst="textNoShape">
              <a:avLst/>
            </a:prstTxWarp>
          </a:bodyPr>
          <a:lstStyle>
            <a:lvl1pPr defTabSz="922338">
              <a:defRPr sz="1200">
                <a:latin typeface="Times New Roman" panose="02020603050405020304" pitchFamily="18" charset="0"/>
              </a:defRPr>
            </a:lvl1pPr>
          </a:lstStyle>
          <a:p>
            <a:endParaRPr lang="en-US" altLang="en-US"/>
          </a:p>
        </p:txBody>
      </p:sp>
      <p:sp>
        <p:nvSpPr>
          <p:cNvPr id="59397" name="Rectangle 5"/>
          <p:cNvSpPr>
            <a:spLocks noGrp="1" noChangeArrowheads="1"/>
          </p:cNvSpPr>
          <p:nvPr>
            <p:ph type="sldNum" sz="quarter" idx="3"/>
          </p:nvPr>
        </p:nvSpPr>
        <p:spPr bwMode="auto">
          <a:xfrm>
            <a:off x="3930650" y="8770938"/>
            <a:ext cx="30051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75" tIns="46137" rIns="92275" bIns="46137" numCol="1" anchor="b" anchorCtr="0" compatLnSpc="1">
            <a:prstTxWarp prst="textNoShape">
              <a:avLst/>
            </a:prstTxWarp>
          </a:bodyPr>
          <a:lstStyle>
            <a:lvl1pPr algn="r" defTabSz="922338">
              <a:defRPr sz="1200">
                <a:latin typeface="Times New Roman" panose="02020603050405020304" pitchFamily="18" charset="0"/>
              </a:defRPr>
            </a:lvl1pPr>
          </a:lstStyle>
          <a:p>
            <a:fld id="{FC220AEF-580C-4C70-8EFF-3FEB32106973}"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1026"/>
          <p:cNvSpPr>
            <a:spLocks noGrp="1" noChangeArrowheads="1"/>
          </p:cNvSpPr>
          <p:nvPr>
            <p:ph type="hdr" sz="quarter"/>
          </p:nvPr>
        </p:nvSpPr>
        <p:spPr bwMode="ltGray">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275" tIns="46137" rIns="92275" bIns="46137" numCol="1" anchor="t" anchorCtr="0" compatLnSpc="1">
            <a:prstTxWarp prst="textNoShape">
              <a:avLst/>
            </a:prstTxWarp>
          </a:bodyPr>
          <a:lstStyle>
            <a:lvl1pPr defTabSz="922338">
              <a:defRPr sz="1200">
                <a:latin typeface="Times New Roman" panose="02020603050405020304" pitchFamily="18" charset="0"/>
              </a:defRPr>
            </a:lvl1pPr>
          </a:lstStyle>
          <a:p>
            <a:endParaRPr lang="en-US" altLang="en-US"/>
          </a:p>
        </p:txBody>
      </p:sp>
      <p:sp>
        <p:nvSpPr>
          <p:cNvPr id="66563" name="Rectangle 1027"/>
          <p:cNvSpPr>
            <a:spLocks noGrp="1" noChangeArrowheads="1"/>
          </p:cNvSpPr>
          <p:nvPr>
            <p:ph type="dt" idx="1"/>
          </p:nvPr>
        </p:nvSpPr>
        <p:spPr bwMode="ltGray">
          <a:xfrm>
            <a:off x="393065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275" tIns="46137" rIns="92275" bIns="46137" numCol="1" anchor="t" anchorCtr="0" compatLnSpc="1">
            <a:prstTxWarp prst="textNoShape">
              <a:avLst/>
            </a:prstTxWarp>
          </a:bodyPr>
          <a:lstStyle>
            <a:lvl1pPr algn="r" defTabSz="922338">
              <a:defRPr sz="1200">
                <a:latin typeface="Times New Roman" panose="02020603050405020304" pitchFamily="18" charset="0"/>
              </a:defRPr>
            </a:lvl1pPr>
          </a:lstStyle>
          <a:p>
            <a:endParaRPr lang="en-US" altLang="en-US"/>
          </a:p>
        </p:txBody>
      </p:sp>
      <p:sp>
        <p:nvSpPr>
          <p:cNvPr id="66564" name="Rectangle 1028"/>
          <p:cNvSpPr>
            <a:spLocks noChangeArrowheads="1" noTextEdit="1"/>
          </p:cNvSpPr>
          <p:nvPr>
            <p:ph type="sldImg" idx="2"/>
          </p:nvPr>
        </p:nvSpPr>
        <p:spPr bwMode="ltGray">
          <a:xfrm>
            <a:off x="1162050" y="693738"/>
            <a:ext cx="4611688" cy="345916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6565" name="Rectangle 1029"/>
          <p:cNvSpPr>
            <a:spLocks noGrp="1" noChangeArrowheads="1"/>
          </p:cNvSpPr>
          <p:nvPr>
            <p:ph type="body" sz="quarter" idx="3"/>
          </p:nvPr>
        </p:nvSpPr>
        <p:spPr bwMode="ltGray">
          <a:xfrm>
            <a:off x="925513" y="4386263"/>
            <a:ext cx="5084762" cy="415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275" tIns="46137" rIns="92275" bIns="4613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6566" name="Rectangle 1030"/>
          <p:cNvSpPr>
            <a:spLocks noGrp="1" noChangeArrowheads="1"/>
          </p:cNvSpPr>
          <p:nvPr>
            <p:ph type="ftr" sz="quarter" idx="4"/>
          </p:nvPr>
        </p:nvSpPr>
        <p:spPr bwMode="ltGray">
          <a:xfrm>
            <a:off x="0" y="8770938"/>
            <a:ext cx="30051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275" tIns="46137" rIns="92275" bIns="46137" numCol="1" anchor="b" anchorCtr="0" compatLnSpc="1">
            <a:prstTxWarp prst="textNoShape">
              <a:avLst/>
            </a:prstTxWarp>
          </a:bodyPr>
          <a:lstStyle>
            <a:lvl1pPr defTabSz="922338">
              <a:defRPr sz="1200">
                <a:latin typeface="Times New Roman" panose="02020603050405020304" pitchFamily="18" charset="0"/>
              </a:defRPr>
            </a:lvl1pPr>
          </a:lstStyle>
          <a:p>
            <a:endParaRPr lang="en-US" altLang="en-US"/>
          </a:p>
        </p:txBody>
      </p:sp>
      <p:sp>
        <p:nvSpPr>
          <p:cNvPr id="66567" name="Rectangle 1031"/>
          <p:cNvSpPr>
            <a:spLocks noGrp="1" noChangeArrowheads="1"/>
          </p:cNvSpPr>
          <p:nvPr>
            <p:ph type="sldNum" sz="quarter" idx="5"/>
          </p:nvPr>
        </p:nvSpPr>
        <p:spPr bwMode="ltGray">
          <a:xfrm>
            <a:off x="3930650" y="8770938"/>
            <a:ext cx="30051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275" tIns="46137" rIns="92275" bIns="46137" numCol="1" anchor="b" anchorCtr="0" compatLnSpc="1">
            <a:prstTxWarp prst="textNoShape">
              <a:avLst/>
            </a:prstTxWarp>
          </a:bodyPr>
          <a:lstStyle>
            <a:lvl1pPr algn="r" defTabSz="922338">
              <a:defRPr sz="1200">
                <a:latin typeface="Times New Roman" panose="02020603050405020304" pitchFamily="18" charset="0"/>
              </a:defRPr>
            </a:lvl1pPr>
          </a:lstStyle>
          <a:p>
            <a:fld id="{B3B41590-EB5D-4354-8E98-1847A1BB1DE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1E2CA65-B84E-4CBF-95CF-3454C3A14B39}" type="slidenum">
              <a:rPr lang="en-US" altLang="en-US"/>
              <a:pPr/>
              <a:t>1</a:t>
            </a:fld>
            <a:endParaRPr lang="en-US" altLang="en-US"/>
          </a:p>
        </p:txBody>
      </p:sp>
      <p:sp>
        <p:nvSpPr>
          <p:cNvPr id="126978" name="Rectangle 2"/>
          <p:cNvSpPr>
            <a:spLocks noChangeArrowheads="1" noTextEdit="1"/>
          </p:cNvSpPr>
          <p:nvPr>
            <p:ph type="sldImg"/>
          </p:nvPr>
        </p:nvSpPr>
        <p:spPr>
          <a:ln/>
        </p:spPr>
      </p:sp>
      <p:sp>
        <p:nvSpPr>
          <p:cNvPr id="126979" name="Rectangle 3"/>
          <p:cNvSpPr>
            <a:spLocks noGrp="1" noChangeArrowheads="1"/>
          </p:cNvSpPr>
          <p:nvPr>
            <p:ph type="body" idx="1"/>
          </p:nvPr>
        </p:nvSpPr>
        <p:spPr/>
        <p:txBody>
          <a:bodyPr/>
          <a:lstStyle/>
          <a:p>
            <a:r>
              <a:rPr lang="en-US" altLang="en-US" sz="1600"/>
              <a:t>Good morning – it is indeed my honor and privilege to present a brief introduction to the wide wide world of patent law. You can appreciate that with only 20 minutes, I can only scratch the surface of patent law, thus, I will focus on the forest instead of the trees.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BBAC224-1705-46D2-9F71-7D03BC190566}" type="slidenum">
              <a:rPr lang="en-US" altLang="en-US"/>
              <a:pPr/>
              <a:t>10</a:t>
            </a:fld>
            <a:endParaRPr lang="en-US" altLang="en-US"/>
          </a:p>
        </p:txBody>
      </p:sp>
      <p:sp>
        <p:nvSpPr>
          <p:cNvPr id="137218" name="Rectangle 2"/>
          <p:cNvSpPr>
            <a:spLocks noChangeArrowheads="1" noTextEdit="1"/>
          </p:cNvSpPr>
          <p:nvPr>
            <p:ph type="sldImg"/>
          </p:nvPr>
        </p:nvSpPr>
        <p:spPr>
          <a:ln/>
        </p:spPr>
      </p:sp>
      <p:sp>
        <p:nvSpPr>
          <p:cNvPr id="137219" name="Rectangle 3"/>
          <p:cNvSpPr>
            <a:spLocks noGrp="1" noChangeArrowheads="1"/>
          </p:cNvSpPr>
          <p:nvPr>
            <p:ph type="body" idx="1"/>
          </p:nvPr>
        </p:nvSpPr>
        <p:spPr/>
        <p:txBody>
          <a:bodyPr/>
          <a:lstStyle/>
          <a:p>
            <a:r>
              <a:rPr lang="en-US" altLang="en-US" sz="1400">
                <a:latin typeface="Comic Sans MS" panose="030F0702030302020204" pitchFamily="66" charset="0"/>
              </a:rPr>
              <a:t>To be useful, your patentable subject matter has to be </a:t>
            </a:r>
            <a:r>
              <a:rPr lang="en-US" altLang="en-US" sz="1400" b="1">
                <a:latin typeface="Comic Sans MS" panose="030F0702030302020204" pitchFamily="66" charset="0"/>
              </a:rPr>
              <a:t>specific</a:t>
            </a:r>
            <a:r>
              <a:rPr lang="en-US" altLang="en-US" sz="1400">
                <a:latin typeface="Comic Sans MS" panose="030F0702030302020204" pitchFamily="66" charset="0"/>
              </a:rPr>
              <a:t> to the claimed subject matter.  Contrast this to with a </a:t>
            </a:r>
            <a:r>
              <a:rPr lang="en-US" altLang="en-US" sz="1400" b="1">
                <a:latin typeface="Comic Sans MS" panose="030F0702030302020204" pitchFamily="66" charset="0"/>
              </a:rPr>
              <a:t>general</a:t>
            </a:r>
            <a:r>
              <a:rPr lang="en-US" altLang="en-US" sz="1400">
                <a:latin typeface="Comic Sans MS" panose="030F0702030302020204" pitchFamily="66" charset="0"/>
              </a:rPr>
              <a:t> utility that would be applicable to the general class of inventions.</a:t>
            </a:r>
          </a:p>
          <a:p>
            <a:endParaRPr lang="en-US" altLang="en-US" sz="1400">
              <a:latin typeface="Comic Sans MS" panose="030F0702030302020204" pitchFamily="66" charset="0"/>
            </a:endParaRPr>
          </a:p>
          <a:p>
            <a:r>
              <a:rPr lang="en-US" altLang="en-US" sz="1400">
                <a:latin typeface="Comic Sans MS" panose="030F0702030302020204" pitchFamily="66" charset="0"/>
              </a:rPr>
              <a:t>For example, a claim to a DNA whose use is disclosed </a:t>
            </a:r>
            <a:r>
              <a:rPr lang="en-US" altLang="en-US" sz="1400" b="1">
                <a:latin typeface="Comic Sans MS" panose="030F0702030302020204" pitchFamily="66" charset="0"/>
              </a:rPr>
              <a:t>simply</a:t>
            </a:r>
            <a:r>
              <a:rPr lang="en-US" altLang="en-US" sz="1400">
                <a:latin typeface="Comic Sans MS" panose="030F0702030302020204" pitchFamily="66" charset="0"/>
              </a:rPr>
              <a:t> as a “gene probe” or “chromosome marker” would not be considered to be specific enough unless the disclosure describes a particular gene or a specific chromosome target.  </a:t>
            </a:r>
          </a:p>
          <a:p>
            <a:endParaRPr lang="en-US" altLang="en-US" sz="1400">
              <a:latin typeface="Comic Sans MS" panose="030F0702030302020204" pitchFamily="66" charset="0"/>
            </a:endParaRPr>
          </a:p>
          <a:p>
            <a:r>
              <a:rPr lang="en-US" altLang="en-US" sz="1400">
                <a:latin typeface="Comic Sans MS" panose="030F0702030302020204" pitchFamily="66" charset="0"/>
              </a:rPr>
              <a:t>Another example is a forensic or diagnostic utility – these uses ordinarily would be insufficient unless the disclosure describes a tissue or species that can specifically be identified or a specific condition that the DNA can diagnose.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03510E0-0A1C-43BC-8815-E52FBC1D124D}" type="slidenum">
              <a:rPr lang="en-US" altLang="en-US"/>
              <a:pPr/>
              <a:t>11</a:t>
            </a:fld>
            <a:endParaRPr lang="en-US" altLang="en-US"/>
          </a:p>
        </p:txBody>
      </p:sp>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p:txBody>
          <a:bodyPr/>
          <a:lstStyle/>
          <a:p>
            <a:r>
              <a:rPr lang="en-US" altLang="en-US" sz="1400">
                <a:latin typeface="Comic Sans MS" panose="030F0702030302020204" pitchFamily="66" charset="0"/>
              </a:rPr>
              <a:t>Your subject matter’s USE must be credible.  Credible utility is analyzed from the standpoint of whether a</a:t>
            </a:r>
            <a:r>
              <a:rPr lang="en-US" altLang="en-US" sz="1400" b="1">
                <a:latin typeface="Comic Sans MS" panose="030F0702030302020204" pitchFamily="66" charset="0"/>
              </a:rPr>
              <a:t> person of ordinary skill in the art</a:t>
            </a:r>
            <a:r>
              <a:rPr lang="en-US" altLang="en-US" sz="1400">
                <a:latin typeface="Comic Sans MS" panose="030F0702030302020204" pitchFamily="66" charset="0"/>
              </a:rPr>
              <a:t> would accept that the disclosed invention is currently available for such use. Briefly, “one skilled in the art” is an individual having ordinary skill in the area of the technology related to your invention.  The level of skill is only “ordinary” – not extraordinary. More later about the phantom person of ordinary skill in the art. </a:t>
            </a:r>
          </a:p>
          <a:p>
            <a:r>
              <a:rPr lang="en-US" altLang="en-US" sz="1400">
                <a:latin typeface="Comic Sans MS" panose="030F0702030302020204" pitchFamily="66" charset="0"/>
              </a:rPr>
              <a:t>For example, perpetual motion machines would not be considered currently available.  But, some nucleic acids might be used as probes, chromosome markers, or forensic or diagnostic markers. </a:t>
            </a:r>
          </a:p>
          <a:p>
            <a:endParaRPr lang="en-US" altLang="en-US" sz="1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CF080AE-8BA4-48E1-95C6-29F2C61A6F5B}" type="slidenum">
              <a:rPr lang="en-US" altLang="en-US"/>
              <a:pPr/>
              <a:t>12</a:t>
            </a:fld>
            <a:endParaRPr lang="en-US" altLang="en-US"/>
          </a:p>
        </p:txBody>
      </p:sp>
      <p:sp>
        <p:nvSpPr>
          <p:cNvPr id="140290" name="Rectangle 2"/>
          <p:cNvSpPr>
            <a:spLocks noChangeArrowheads="1" noTextEdit="1"/>
          </p:cNvSpPr>
          <p:nvPr>
            <p:ph type="sldImg"/>
          </p:nvPr>
        </p:nvSpPr>
        <p:spPr>
          <a:ln/>
        </p:spPr>
      </p:sp>
      <p:sp>
        <p:nvSpPr>
          <p:cNvPr id="140291" name="Rectangle 3"/>
          <p:cNvSpPr>
            <a:spLocks noGrp="1" noChangeArrowheads="1"/>
          </p:cNvSpPr>
          <p:nvPr>
            <p:ph type="body" idx="1"/>
          </p:nvPr>
        </p:nvSpPr>
        <p:spPr/>
        <p:txBody>
          <a:bodyPr/>
          <a:lstStyle/>
          <a:p>
            <a:r>
              <a:rPr lang="en-US" altLang="en-US"/>
              <a:t>~	The use must be a “real world” use.</a:t>
            </a:r>
          </a:p>
          <a:p>
            <a:r>
              <a:rPr lang="en-US" altLang="en-US"/>
              <a:t>~	Uses that require further research to identify or reasonably confirm a real world context are not substantial utilities.</a:t>
            </a:r>
          </a:p>
          <a:p>
            <a:endParaRPr lang="en-US" altLang="en-US"/>
          </a:p>
          <a:p>
            <a:r>
              <a:rPr lang="en-US" altLang="en-US"/>
              <a:t>~	Examples of real world uses:  a therapeutic method of treating a known or newly discovered disease Or an assay for identifying compounds that themselves have a substantial or real world utility.</a:t>
            </a:r>
          </a:p>
          <a:p>
            <a:endParaRPr lang="en-US" altLang="en-US"/>
          </a:p>
          <a:p>
            <a:r>
              <a:rPr lang="en-US" altLang="en-US"/>
              <a:t>~	Examples of “throw away” uses are:  </a:t>
            </a:r>
          </a:p>
          <a:p>
            <a:r>
              <a:rPr lang="en-US" altLang="en-US"/>
              <a:t>	i - transgenic animals as snake food</a:t>
            </a:r>
          </a:p>
          <a:p>
            <a:r>
              <a:rPr lang="en-US" altLang="en-US"/>
              <a:t>	ii – proteins as nutritional supplements or for use in shampoo</a:t>
            </a:r>
          </a:p>
          <a:p>
            <a:r>
              <a:rPr lang="en-US" altLang="en-US"/>
              <a:t>	iii – use of nucleic acid as landfill or nitrogen source</a:t>
            </a:r>
          </a:p>
          <a:p>
            <a:endParaRPr lang="en-US" altLang="en-US"/>
          </a:p>
          <a:p>
            <a:r>
              <a:rPr lang="en-US" altLang="en-US"/>
              <a:t>These above examples are throw away” uses </a:t>
            </a:r>
            <a:r>
              <a:rPr lang="en-US" altLang="en-US" b="1" i="1"/>
              <a:t>UNLESS  the nature of the invention is specifically directed to such uses.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9D79238-F73B-405D-AC5E-474A342D7198}" type="slidenum">
              <a:rPr lang="en-US" altLang="en-US"/>
              <a:pPr/>
              <a:t>13</a:t>
            </a:fld>
            <a:endParaRPr lang="en-US" alt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ltLang="en-US"/>
              <a:t>Assuming your invention passes the previous hurdles and we establish that we have </a:t>
            </a:r>
            <a:r>
              <a:rPr lang="en-US" altLang="en-US" b="1"/>
              <a:t>useful subject matter</a:t>
            </a:r>
            <a:r>
              <a:rPr lang="en-US" altLang="en-US"/>
              <a:t>, the invention must also be found to be “novel” in that it is not be known to others and therefore not anticipated by the prior art – in other words, your invention can not already been known or used or published anywhere before you created it, nor can it be owned by someone else.  If the claimed subject matter in your patent application was publicly disclosed by another prior to your provable conception date, you will be barred from receiving a patent  on your invention.  Also, if you, the inventor, or someone else, publicly disclosed your claimed subject matter more than one year before you filed an application on your invention, then you will be barred from receiving a patent on your invention.  Therefore, maintaining detailed records to prove your conception date can be extremely valuable for proving novelty of your invention. However, if your invention was publicly disclosed more than before you filed your patent application, you will be barred from receiving a patent </a:t>
            </a:r>
            <a:r>
              <a:rPr lang="en-US" altLang="en-US" b="1"/>
              <a:t>EVEN</a:t>
            </a:r>
            <a:r>
              <a:rPr lang="en-US" altLang="en-US"/>
              <a:t> if you can prove that your conceived and reduced your invention to practice before you filed your application. </a:t>
            </a:r>
            <a:r>
              <a:rPr lang="en-US" altLang="en-US" b="1"/>
              <a:t>ADD NOTES ABOUT PUBLIC DISCLOSURE.</a:t>
            </a:r>
          </a:p>
          <a:p>
            <a:r>
              <a:rPr lang="en-US" altLang="en-US"/>
              <a:t>In order for anticipation to occur, each and every element of the claimed invention </a:t>
            </a:r>
            <a:r>
              <a:rPr lang="en-US" altLang="en-US" b="1"/>
              <a:t>must </a:t>
            </a:r>
            <a:r>
              <a:rPr lang="en-US" altLang="en-US"/>
              <a:t>be disclosed in the prior art.  Of interest, the anticipation must be contained within ONE reference although other references may be used to interpret the content of the anticipating reference. Again, the determination of anticipation for each and every element in the prior art reference is measured by the objective standard of a </a:t>
            </a:r>
            <a:r>
              <a:rPr lang="en-US" altLang="en-US" b="1"/>
              <a:t>person having ordinary skill in the art</a:t>
            </a:r>
            <a:r>
              <a:rPr lang="en-US" altLang="en-US"/>
              <a:t> of your invention.</a:t>
            </a:r>
          </a:p>
          <a:p>
            <a:endParaRPr lang="en-US" altLang="en-US"/>
          </a:p>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027B4B8-DA21-4444-8287-3E2CED9E6EC6}" type="slidenum">
              <a:rPr lang="en-US" altLang="en-US"/>
              <a:pPr/>
              <a:t>14</a:t>
            </a:fld>
            <a:endParaRPr lang="en-US" altLang="en-US"/>
          </a:p>
        </p:txBody>
      </p:sp>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altLang="en-US" b="1">
                <a:latin typeface="Comic Sans MS" panose="030F0702030302020204" pitchFamily="66" charset="0"/>
              </a:rPr>
              <a:t>Another way your patent application may be prevented from be granted a patent is if the PTO finds that your invention was obvious.  Thus, another Hurdle </a:t>
            </a:r>
            <a:r>
              <a:rPr lang="en-US" altLang="en-US">
                <a:latin typeface="Comic Sans MS" panose="030F0702030302020204" pitchFamily="66" charset="0"/>
              </a:rPr>
              <a:t>is that,</a:t>
            </a:r>
            <a:r>
              <a:rPr lang="en-US" altLang="en-US" b="1">
                <a:latin typeface="Comic Sans MS" panose="030F0702030302020204" pitchFamily="66" charset="0"/>
              </a:rPr>
              <a:t> </a:t>
            </a:r>
            <a:r>
              <a:rPr lang="en-US" altLang="en-US">
                <a:latin typeface="Comic Sans MS" panose="030F0702030302020204" pitchFamily="66" charset="0"/>
              </a:rPr>
              <a:t>when the invention is made, it could not have been obvious to a person having ordinary skill in the art in which the claimed subject matter pertains. Again, “one skilled in the art” is an individual having ordinary skill in the area of the technology related to your invention and the level of skill is  not extraordinary - only “ordinary”. There is a 3-part test for determining obviousness: </a:t>
            </a:r>
            <a:r>
              <a:rPr lang="en-US" altLang="en-US" b="1">
                <a:latin typeface="Comic Sans MS" panose="030F0702030302020204" pitchFamily="66" charset="0"/>
              </a:rPr>
              <a:t> First,</a:t>
            </a:r>
            <a:r>
              <a:rPr lang="en-US" altLang="en-US">
                <a:latin typeface="Comic Sans MS" panose="030F0702030302020204" pitchFamily="66" charset="0"/>
              </a:rPr>
              <a:t> the scope and content of the prior art in the field of your invention is evaluated; </a:t>
            </a:r>
            <a:r>
              <a:rPr lang="en-US" altLang="en-US" b="1">
                <a:latin typeface="Comic Sans MS" panose="030F0702030302020204" pitchFamily="66" charset="0"/>
              </a:rPr>
              <a:t>Second</a:t>
            </a:r>
            <a:r>
              <a:rPr lang="en-US" altLang="en-US">
                <a:latin typeface="Comic Sans MS" panose="030F0702030302020204" pitchFamily="66" charset="0"/>
              </a:rPr>
              <a:t>, the difference between the prior art and the claims at issue is evaluated and Thirdly, the level of ordinary skill in the art is determined. As a part of the obviousness test, several related tenets of patent law and policy should be followed in determining invalidity: First, the claimed invention should be considered as a whole; Second, the references (which may be combined, unlike the anticipation inquiry) must be considered as a whole for suggestions that the desired combination is present or obvious in the art; </a:t>
            </a:r>
            <a:r>
              <a:rPr lang="en-US" altLang="en-US" b="1">
                <a:latin typeface="Comic Sans MS" panose="030F0702030302020204" pitchFamily="66" charset="0"/>
              </a:rPr>
              <a:t>Third</a:t>
            </a:r>
            <a:r>
              <a:rPr lang="en-US" altLang="en-US">
                <a:latin typeface="Comic Sans MS" panose="030F0702030302020204" pitchFamily="66" charset="0"/>
              </a:rPr>
              <a:t>, the references cannot be viewed with the benefit of hindsight; and </a:t>
            </a:r>
            <a:r>
              <a:rPr lang="en-US" altLang="en-US" b="1">
                <a:latin typeface="Comic Sans MS" panose="030F0702030302020204" pitchFamily="66" charset="0"/>
              </a:rPr>
              <a:t>FOURTH</a:t>
            </a:r>
            <a:r>
              <a:rPr lang="en-US" altLang="en-US">
                <a:latin typeface="Comic Sans MS" panose="030F0702030302020204" pitchFamily="66" charset="0"/>
              </a:rPr>
              <a:t>, there must be  reasonable expectation that the claimed invention could be successfully made based on the teachings of the combined references.  </a:t>
            </a:r>
          </a:p>
          <a:p>
            <a:endParaRPr lang="en-US" altLang="en-US" b="1">
              <a:latin typeface="Comic Sans MS" panose="030F0702030302020204" pitchFamily="66"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7396381-D5AD-4FEB-B4BF-7FB411F45628}" type="slidenum">
              <a:rPr lang="en-US" altLang="en-US"/>
              <a:pPr/>
              <a:t>15</a:t>
            </a:fld>
            <a:endParaRPr lang="en-US" altLang="en-US"/>
          </a:p>
        </p:txBody>
      </p:sp>
      <p:sp>
        <p:nvSpPr>
          <p:cNvPr id="98306" name="Rectangle 2"/>
          <p:cNvSpPr>
            <a:spLocks noChangeArrowheads="1" noTextEdit="1"/>
          </p:cNvSpPr>
          <p:nvPr>
            <p:ph type="sldImg"/>
          </p:nvPr>
        </p:nvSpPr>
        <p:spPr>
          <a:ln/>
        </p:spPr>
      </p:sp>
      <p:sp>
        <p:nvSpPr>
          <p:cNvPr id="98307" name="Rectangle 3"/>
          <p:cNvSpPr>
            <a:spLocks noGrp="1" noChangeArrowheads="1"/>
          </p:cNvSpPr>
          <p:nvPr>
            <p:ph type="body" idx="1"/>
          </p:nvPr>
        </p:nvSpPr>
        <p:spPr/>
        <p:txBody>
          <a:bodyPr/>
          <a:lstStyle/>
          <a:p>
            <a:r>
              <a:rPr lang="en-US" altLang="en-US">
                <a:latin typeface="Comic Sans MS" panose="030F0702030302020204" pitchFamily="66" charset="0"/>
              </a:rPr>
              <a:t>Obviousness is not as simple as it sounds.  Listed here are several factors used by the Patent and Trademark Office Examiner to determine if your invention would have been obvious “to one of ordinary skill in the art”.</a:t>
            </a:r>
          </a:p>
          <a:p>
            <a:r>
              <a:rPr lang="en-US" altLang="en-US" b="1">
                <a:latin typeface="Comic Sans MS" panose="030F0702030302020204" pitchFamily="66" charset="0"/>
              </a:rPr>
              <a:t>FADE</a:t>
            </a:r>
          </a:p>
          <a:p>
            <a:r>
              <a:rPr lang="en-US" altLang="en-US">
                <a:latin typeface="Comic Sans MS" panose="030F0702030302020204" pitchFamily="66" charset="0"/>
              </a:rPr>
              <a:t>1- what is the educational level of your, the inventor?</a:t>
            </a:r>
          </a:p>
          <a:p>
            <a:r>
              <a:rPr lang="en-US" altLang="en-US">
                <a:latin typeface="Comic Sans MS" panose="030F0702030302020204" pitchFamily="66" charset="0"/>
              </a:rPr>
              <a:t>2 – What kinds of problems exist in the field of your invention? </a:t>
            </a:r>
          </a:p>
          <a:p>
            <a:r>
              <a:rPr lang="en-US" altLang="en-US">
                <a:latin typeface="Comic Sans MS" panose="030F0702030302020204" pitchFamily="66" charset="0"/>
              </a:rPr>
              <a:t>3 – Does the prior art demonstrate solutions to these problems?</a:t>
            </a:r>
          </a:p>
          <a:p>
            <a:r>
              <a:rPr lang="en-US" altLang="en-US">
                <a:latin typeface="Comic Sans MS" panose="030F0702030302020204" pitchFamily="66" charset="0"/>
              </a:rPr>
              <a:t>4 – How fast are new innovations made in the field of your invention? </a:t>
            </a:r>
          </a:p>
          <a:p>
            <a:r>
              <a:rPr lang="en-US" altLang="en-US">
                <a:latin typeface="Comic Sans MS" panose="030F0702030302020204" pitchFamily="66" charset="0"/>
              </a:rPr>
              <a:t>5 – How sophisticated is the field of your invention? </a:t>
            </a:r>
          </a:p>
          <a:p>
            <a:r>
              <a:rPr lang="en-US" altLang="en-US">
                <a:latin typeface="Comic Sans MS" panose="030F0702030302020204" pitchFamily="66" charset="0"/>
              </a:rPr>
              <a:t>6 – How educated are the active workers in this field?</a:t>
            </a:r>
          </a:p>
          <a:p>
            <a:r>
              <a:rPr lang="en-US" altLang="en-US">
                <a:latin typeface="Comic Sans MS" panose="030F0702030302020204" pitchFamily="66" charset="0"/>
              </a:rPr>
              <a:t>A person of ordinary skill is presumed to be one who thinks along conventional lines of wisdom in the art, not one who undertakes to innovate.  The subject matter that you want a patent to be granted on must be sufficiently different from what has been used or described in the area of technology related to your invention.  For example, substituting one material for another or changing sizes are ordinarily not patentable because they would not pass the non-obviousness hurdle.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2ECA586-2052-4FB8-9E06-5DA567436104}" type="slidenum">
              <a:rPr lang="en-US" altLang="en-US"/>
              <a:pPr/>
              <a:t>16</a:t>
            </a:fld>
            <a:endParaRPr lang="en-US" altLang="en-US"/>
          </a:p>
        </p:txBody>
      </p:sp>
      <p:sp>
        <p:nvSpPr>
          <p:cNvPr id="99330" name="Rectangle 2"/>
          <p:cNvSpPr>
            <a:spLocks noChangeArrowheads="1" noTextEdit="1"/>
          </p:cNvSpPr>
          <p:nvPr>
            <p:ph type="sldImg"/>
          </p:nvPr>
        </p:nvSpPr>
        <p:spPr>
          <a:ln/>
        </p:spPr>
      </p:sp>
      <p:sp>
        <p:nvSpPr>
          <p:cNvPr id="99331" name="Rectangle 3"/>
          <p:cNvSpPr>
            <a:spLocks noGrp="1" noChangeArrowheads="1"/>
          </p:cNvSpPr>
          <p:nvPr>
            <p:ph type="body" idx="1"/>
          </p:nvPr>
        </p:nvSpPr>
        <p:spPr/>
        <p:txBody>
          <a:bodyPr/>
          <a:lstStyle/>
          <a:p>
            <a:r>
              <a:rPr lang="en-US" altLang="en-US">
                <a:latin typeface="Comic Sans MS" panose="030F0702030302020204" pitchFamily="66" charset="0"/>
              </a:rPr>
              <a:t>So, we have now determined that your invention has (i) patentable subject matter, (ii) is useful, (iii) is not anticipated by the prior art such that it is novel and (iv) is not obvious in view of the prior art.  BUT that’s not enough for the PTO to grant a patent on your invention.  </a:t>
            </a:r>
          </a:p>
          <a:p>
            <a:endParaRPr lang="en-US" altLang="en-US">
              <a:latin typeface="Comic Sans MS" panose="030F0702030302020204" pitchFamily="66" charset="0"/>
            </a:endParaRPr>
          </a:p>
          <a:p>
            <a:r>
              <a:rPr lang="en-US" altLang="en-US">
                <a:latin typeface="Comic Sans MS" panose="030F0702030302020204" pitchFamily="66" charset="0"/>
              </a:rPr>
              <a:t>The patent application filed on your behalf must also describe </a:t>
            </a:r>
            <a:r>
              <a:rPr lang="en-US" altLang="en-US" b="1">
                <a:latin typeface="Comic Sans MS" panose="030F0702030302020204" pitchFamily="66" charset="0"/>
              </a:rPr>
              <a:t>FADE</a:t>
            </a:r>
            <a:r>
              <a:rPr lang="en-US" altLang="en-US">
                <a:latin typeface="Comic Sans MS" panose="030F0702030302020204" pitchFamily="66" charset="0"/>
              </a:rPr>
              <a:t> your invention in full, clear, concise, and exact terms</a:t>
            </a:r>
            <a:r>
              <a:rPr lang="en-US" altLang="en-US" b="1">
                <a:latin typeface="Comic Sans MS" panose="030F0702030302020204" pitchFamily="66" charset="0"/>
              </a:rPr>
              <a:t> FADE </a:t>
            </a:r>
            <a:r>
              <a:rPr lang="en-US" altLang="en-US">
                <a:latin typeface="Comic Sans MS" panose="030F0702030302020204" pitchFamily="66" charset="0"/>
              </a:rPr>
              <a:t>so as to teach and enable a person of ordinary skill in the art how to make and use the claimed invention </a:t>
            </a:r>
            <a:r>
              <a:rPr lang="en-US" altLang="en-US" b="1" i="1">
                <a:latin typeface="Comic Sans MS" panose="030F0702030302020204" pitchFamily="66" charset="0"/>
              </a:rPr>
              <a:t>without undue experimentation</a:t>
            </a:r>
            <a:r>
              <a:rPr lang="en-US" altLang="en-US">
                <a:latin typeface="Comic Sans MS" panose="030F0702030302020204" pitchFamily="66" charset="0"/>
              </a:rPr>
              <a:t>. This </a:t>
            </a:r>
            <a:r>
              <a:rPr lang="en-US" altLang="en-US" b="1">
                <a:latin typeface="Comic Sans MS" panose="030F0702030302020204" pitchFamily="66" charset="0"/>
              </a:rPr>
              <a:t>w</a:t>
            </a:r>
            <a:r>
              <a:rPr lang="en-US" altLang="en-US" b="1">
                <a:latin typeface="Comic Sans MS" panose="030F0702030302020204" pitchFamily="66" charset="0"/>
                <a:cs typeface="Times New Roman" panose="02020603050405020304" pitchFamily="18" charset="0"/>
              </a:rPr>
              <a:t>ritten description</a:t>
            </a:r>
            <a:r>
              <a:rPr lang="en-US" altLang="en-US">
                <a:latin typeface="Comic Sans MS" panose="030F0702030302020204" pitchFamily="66" charset="0"/>
                <a:cs typeface="Times New Roman" panose="02020603050405020304" pitchFamily="18" charset="0"/>
              </a:rPr>
              <a:t> must be in such detail so as to provide evidence that you were in possession of your invention at the time the application was filed.</a:t>
            </a:r>
          </a:p>
          <a:p>
            <a:endParaRPr lang="en-US" altLang="en-US">
              <a:latin typeface="Comic Sans MS" panose="030F0702030302020204" pitchFamily="66" charset="0"/>
            </a:endParaRPr>
          </a:p>
          <a:p>
            <a:r>
              <a:rPr lang="en-US" altLang="en-US" b="1">
                <a:latin typeface="Comic Sans MS" panose="030F0702030302020204" pitchFamily="66" charset="0"/>
              </a:rPr>
              <a:t>FADE </a:t>
            </a:r>
            <a:r>
              <a:rPr lang="en-US" altLang="en-US" b="1">
                <a:latin typeface="Comic Sans MS" panose="030F0702030302020204" pitchFamily="66" charset="0"/>
                <a:sym typeface="Wingdings" panose="05000000000000000000" pitchFamily="2" charset="2"/>
              </a:rPr>
              <a:t> </a:t>
            </a:r>
            <a:r>
              <a:rPr lang="en-US" altLang="en-US">
                <a:latin typeface="Comic Sans MS" panose="030F0702030302020204" pitchFamily="66" charset="0"/>
              </a:rPr>
              <a:t>Thirdly, the patent application specification must disclose the </a:t>
            </a:r>
            <a:r>
              <a:rPr lang="en-US" altLang="en-US" b="1">
                <a:latin typeface="Comic Sans MS" panose="030F0702030302020204" pitchFamily="66" charset="0"/>
              </a:rPr>
              <a:t>best way or mode, as</a:t>
            </a:r>
            <a:r>
              <a:rPr lang="en-US" altLang="en-US">
                <a:latin typeface="Comic Sans MS" panose="030F0702030302020204" pitchFamily="66" charset="0"/>
              </a:rPr>
              <a:t> contemplated by you, the inventor, on how to make, use or generally carry-out your invention. </a:t>
            </a:r>
          </a:p>
          <a:p>
            <a:endParaRPr lang="en-US" altLang="en-US" sz="1400">
              <a:latin typeface="Comic Sans MS" panose="030F0702030302020204" pitchFamily="66"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E5F674D-7E89-4F9D-A158-D3EA51822467}" type="slidenum">
              <a:rPr lang="en-US" altLang="en-US"/>
              <a:pPr/>
              <a:t>17</a:t>
            </a:fld>
            <a:endParaRPr lang="en-US" altLang="en-US"/>
          </a:p>
        </p:txBody>
      </p:sp>
      <p:sp>
        <p:nvSpPr>
          <p:cNvPr id="145410" name="Rectangle 2"/>
          <p:cNvSpPr>
            <a:spLocks noChangeArrowheads="1" noTextEdit="1"/>
          </p:cNvSpPr>
          <p:nvPr>
            <p:ph type="sldImg"/>
          </p:nvPr>
        </p:nvSpPr>
        <p:spPr>
          <a:ln/>
        </p:spPr>
      </p:sp>
      <p:sp>
        <p:nvSpPr>
          <p:cNvPr id="145411" name="Rectangle 3"/>
          <p:cNvSpPr>
            <a:spLocks noGrp="1" noChangeArrowheads="1"/>
          </p:cNvSpPr>
          <p:nvPr>
            <p:ph type="body" idx="1"/>
          </p:nvPr>
        </p:nvSpPr>
        <p:spPr/>
        <p:txBody>
          <a:bodyPr/>
          <a:lstStyle/>
          <a:p>
            <a:pPr marL="228600" indent="-228600"/>
            <a:r>
              <a:rPr lang="en-US" altLang="en-US"/>
              <a:t>So, what types of disputes can occur involving your patent? </a:t>
            </a:r>
          </a:p>
          <a:p>
            <a:pPr marL="228600" indent="-228600"/>
            <a:endParaRPr lang="en-US" altLang="en-US"/>
          </a:p>
          <a:p>
            <a:pPr marL="228600" indent="-228600">
              <a:buFontTx/>
              <a:buAutoNum type="arabicPeriod"/>
            </a:pPr>
            <a:r>
              <a:rPr lang="en-US" altLang="en-US"/>
              <a:t>For starters, the most popular is an </a:t>
            </a:r>
            <a:r>
              <a:rPr lang="en-US" altLang="en-US" b="1"/>
              <a:t>infringement dispute</a:t>
            </a:r>
            <a:r>
              <a:rPr lang="en-US" altLang="en-US"/>
              <a:t> where someone else says you are infringing their patent or you say they are infringing your patent. Your opponents response to your infringement claim will more than likely be, “ I am not infringing your patent because your patent is invalid!</a:t>
            </a:r>
          </a:p>
          <a:p>
            <a:pPr marL="228600" indent="-228600">
              <a:buFontTx/>
              <a:buAutoNum type="arabicPeriod"/>
            </a:pPr>
            <a:r>
              <a:rPr lang="en-US" altLang="en-US">
                <a:latin typeface="Comic Sans MS" panose="030F0702030302020204" pitchFamily="66" charset="0"/>
                <a:cs typeface="Times New Roman" panose="02020603050405020304" pitchFamily="18" charset="0"/>
              </a:rPr>
              <a:t>To challenge the validity of your patent, your opponent will list other Non Infringement Patent Disputes including:</a:t>
            </a:r>
          </a:p>
          <a:p>
            <a:pPr marL="228600" indent="-228600"/>
            <a:r>
              <a:rPr lang="en-US" altLang="en-US">
                <a:latin typeface="Comic Sans MS" panose="030F0702030302020204" pitchFamily="66" charset="0"/>
                <a:cs typeface="Times New Roman" panose="02020603050405020304" pitchFamily="18" charset="0"/>
              </a:rPr>
              <a:t>	A.  The named inventors on your patent are incorrect.  You have excluded one or included one too many– defining inventorship is difficult</a:t>
            </a:r>
          </a:p>
          <a:p>
            <a:pPr marL="228600" indent="-228600"/>
            <a:r>
              <a:rPr lang="en-US" altLang="en-US">
                <a:latin typeface="Comic Sans MS" panose="030F0702030302020204" pitchFamily="66" charset="0"/>
                <a:cs typeface="Times New Roman" panose="02020603050405020304" pitchFamily="18" charset="0"/>
              </a:rPr>
              <a:t>	C. You were not the</a:t>
            </a:r>
            <a:r>
              <a:rPr lang="en-US" altLang="en-US" b="1">
                <a:latin typeface="Comic Sans MS" panose="030F0702030302020204" pitchFamily="66" charset="0"/>
                <a:cs typeface="Times New Roman" panose="02020603050405020304" pitchFamily="18" charset="0"/>
              </a:rPr>
              <a:t> First</a:t>
            </a:r>
            <a:r>
              <a:rPr lang="en-US" altLang="en-US">
                <a:latin typeface="Comic Sans MS" panose="030F0702030302020204" pitchFamily="66" charset="0"/>
                <a:cs typeface="Times New Roman" panose="02020603050405020304" pitchFamily="18" charset="0"/>
              </a:rPr>
              <a:t> to invent it.  Interferences try to answer who was the </a:t>
            </a:r>
            <a:r>
              <a:rPr lang="en-US" altLang="en-US" b="1" i="1">
                <a:latin typeface="Comic Sans MS" panose="030F0702030302020204" pitchFamily="66" charset="0"/>
                <a:cs typeface="Times New Roman" panose="02020603050405020304" pitchFamily="18" charset="0"/>
              </a:rPr>
              <a:t>first</a:t>
            </a:r>
            <a:r>
              <a:rPr lang="en-US" altLang="en-US" b="1">
                <a:latin typeface="Comic Sans MS" panose="030F0702030302020204" pitchFamily="66" charset="0"/>
                <a:cs typeface="Times New Roman" panose="02020603050405020304" pitchFamily="18" charset="0"/>
              </a:rPr>
              <a:t> </a:t>
            </a:r>
            <a:r>
              <a:rPr lang="en-US" altLang="en-US">
                <a:latin typeface="Comic Sans MS" panose="030F0702030302020204" pitchFamily="66" charset="0"/>
                <a:cs typeface="Times New Roman" panose="02020603050405020304" pitchFamily="18" charset="0"/>
              </a:rPr>
              <a:t>to invent and are very costly and labor intensive</a:t>
            </a:r>
          </a:p>
          <a:p>
            <a:pPr marL="228600" indent="-228600"/>
            <a:r>
              <a:rPr lang="en-US" altLang="en-US">
                <a:latin typeface="Comic Sans MS" panose="030F0702030302020204" pitchFamily="66" charset="0"/>
                <a:cs typeface="Times New Roman" panose="02020603050405020304" pitchFamily="18" charset="0"/>
              </a:rPr>
              <a:t>	D.You don’t own your invention because of your previous obligations to a tjrid party under a research agreement, or an MTA. </a:t>
            </a:r>
          </a:p>
          <a:p>
            <a:pPr marL="228600" indent="-228600"/>
            <a:endParaRPr lang="en-US" altLang="en-US">
              <a:latin typeface="Comic Sans MS" panose="030F0702030302020204" pitchFamily="66" charset="0"/>
              <a:cs typeface="Times New Roman" panose="02020603050405020304" pitchFamily="18" charset="0"/>
            </a:endParaRPr>
          </a:p>
          <a:p>
            <a:pPr marL="228600" indent="-228600"/>
            <a:r>
              <a:rPr lang="en-US" altLang="en-US">
                <a:latin typeface="Comic Sans MS" panose="030F0702030302020204" pitchFamily="66" charset="0"/>
                <a:cs typeface="Times New Roman" panose="02020603050405020304" pitchFamily="18" charset="0"/>
              </a:rPr>
              <a:t>Most turn on </a:t>
            </a:r>
            <a:r>
              <a:rPr lang="en-US" altLang="en-US" b="1">
                <a:latin typeface="Comic Sans MS" panose="030F0702030302020204" pitchFamily="66" charset="0"/>
                <a:cs typeface="Times New Roman" panose="02020603050405020304" pitchFamily="18" charset="0"/>
              </a:rPr>
              <a:t>who</a:t>
            </a:r>
            <a:r>
              <a:rPr lang="en-US" altLang="en-US">
                <a:latin typeface="Comic Sans MS" panose="030F0702030302020204" pitchFamily="66" charset="0"/>
                <a:cs typeface="Times New Roman" panose="02020603050405020304" pitchFamily="18" charset="0"/>
              </a:rPr>
              <a:t> did </a:t>
            </a:r>
            <a:r>
              <a:rPr lang="en-US" altLang="en-US" b="1">
                <a:latin typeface="Comic Sans MS" panose="030F0702030302020204" pitchFamily="66" charset="0"/>
                <a:cs typeface="Times New Roman" panose="02020603050405020304" pitchFamily="18" charset="0"/>
              </a:rPr>
              <a:t>what</a:t>
            </a:r>
            <a:r>
              <a:rPr lang="en-US" altLang="en-US">
                <a:latin typeface="Comic Sans MS" panose="030F0702030302020204" pitchFamily="66" charset="0"/>
                <a:cs typeface="Times New Roman" panose="02020603050405020304" pitchFamily="18" charset="0"/>
              </a:rPr>
              <a:t> and </a:t>
            </a:r>
            <a:r>
              <a:rPr lang="en-US" altLang="en-US" b="1">
                <a:latin typeface="Comic Sans MS" panose="030F0702030302020204" pitchFamily="66" charset="0"/>
                <a:cs typeface="Times New Roman" panose="02020603050405020304" pitchFamily="18" charset="0"/>
              </a:rPr>
              <a:t>when.</a:t>
            </a:r>
            <a:r>
              <a:rPr lang="en-US" altLang="en-US">
                <a:latin typeface="Comic Sans MS" panose="030F0702030302020204" pitchFamily="66" charset="0"/>
                <a:cs typeface="Times New Roman" panose="02020603050405020304" pitchFamily="18" charset="0"/>
              </a:rPr>
              <a:t/>
            </a:r>
            <a:br>
              <a:rPr lang="en-US" altLang="en-US">
                <a:latin typeface="Comic Sans MS" panose="030F0702030302020204" pitchFamily="66" charset="0"/>
                <a:cs typeface="Times New Roman" panose="02020603050405020304" pitchFamily="18" charset="0"/>
              </a:rPr>
            </a:br>
            <a:endParaRPr lang="en-US" altLang="en-US">
              <a:latin typeface="Comic Sans MS" panose="030F0702030302020204" pitchFamily="66" charset="0"/>
              <a:cs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94A783C-58E6-4E02-9E52-0ADB4BA7459E}" type="slidenum">
              <a:rPr lang="en-US" altLang="en-US"/>
              <a:pPr/>
              <a:t>18</a:t>
            </a:fld>
            <a:endParaRPr lang="en-US" altLang="en-US"/>
          </a:p>
        </p:txBody>
      </p:sp>
      <p:sp>
        <p:nvSpPr>
          <p:cNvPr id="104450" name="Rectangle 2"/>
          <p:cNvSpPr>
            <a:spLocks noChangeArrowheads="1" noTextEdit="1"/>
          </p:cNvSpPr>
          <p:nvPr>
            <p:ph type="sldImg"/>
          </p:nvPr>
        </p:nvSpPr>
        <p:spPr>
          <a:ln/>
        </p:spPr>
      </p:sp>
      <p:sp>
        <p:nvSpPr>
          <p:cNvPr id="104451" name="Rectangle 3"/>
          <p:cNvSpPr>
            <a:spLocks noGrp="1" noChangeArrowheads="1"/>
          </p:cNvSpPr>
          <p:nvPr>
            <p:ph type="body" idx="1"/>
          </p:nvPr>
        </p:nvSpPr>
        <p:spPr/>
        <p:txBody>
          <a:bodyPr/>
          <a:lstStyle/>
          <a:p>
            <a:r>
              <a:rPr lang="en-US" altLang="en-US"/>
              <a:t>There are many different strategies to protect your patent and to get the most bang for your buck: </a:t>
            </a:r>
          </a:p>
          <a:p>
            <a:endParaRPr lang="en-US" altLang="en-US"/>
          </a:p>
          <a:p>
            <a:r>
              <a:rPr lang="en-US" altLang="en-US" b="1">
                <a:latin typeface="Comic Sans MS" panose="030F0702030302020204" pitchFamily="66" charset="0"/>
              </a:rPr>
              <a:t>First, Develop</a:t>
            </a:r>
            <a:r>
              <a:rPr lang="en-US" altLang="en-US">
                <a:latin typeface="Comic Sans MS" panose="030F0702030302020204" pitchFamily="66" charset="0"/>
              </a:rPr>
              <a:t> a Patent Claim Drafting Strategy to best fit your invention.</a:t>
            </a:r>
          </a:p>
          <a:p>
            <a:r>
              <a:rPr lang="en-US" altLang="en-US" b="1">
                <a:latin typeface="Comic Sans MS" panose="030F0702030302020204" pitchFamily="66" charset="0"/>
              </a:rPr>
              <a:t>Next, Select</a:t>
            </a:r>
            <a:r>
              <a:rPr lang="en-US" altLang="en-US">
                <a:latin typeface="Comic Sans MS" panose="030F0702030302020204" pitchFamily="66" charset="0"/>
              </a:rPr>
              <a:t> the Type(s) of Claims to be included in your patent application.</a:t>
            </a:r>
          </a:p>
          <a:p>
            <a:r>
              <a:rPr lang="en-US" altLang="en-US" b="1">
                <a:latin typeface="Comic Sans MS" panose="030F0702030302020204" pitchFamily="66" charset="0"/>
              </a:rPr>
              <a:t>Then, Prioritize</a:t>
            </a:r>
            <a:r>
              <a:rPr lang="en-US" altLang="en-US">
                <a:latin typeface="Comic Sans MS" panose="030F0702030302020204" pitchFamily="66" charset="0"/>
              </a:rPr>
              <a:t> your Goals to obtain the  Maximum Protection for your invention.</a:t>
            </a:r>
          </a:p>
          <a:p>
            <a:r>
              <a:rPr lang="en-US" altLang="en-US">
                <a:latin typeface="Comic Sans MS" panose="030F0702030302020204" pitchFamily="66" charset="0"/>
              </a:rPr>
              <a:t>Don’t forget to Include </a:t>
            </a:r>
            <a:r>
              <a:rPr lang="en-US" altLang="en-US" b="1">
                <a:latin typeface="Comic Sans MS" panose="030F0702030302020204" pitchFamily="66" charset="0"/>
              </a:rPr>
              <a:t>Safeguards to protect your when you license your invention out. </a:t>
            </a:r>
            <a:endParaRPr lang="en-US" altLang="en-US">
              <a:latin typeface="Comic Sans MS" panose="030F0702030302020204" pitchFamily="66" charset="0"/>
            </a:endParaRPr>
          </a:p>
          <a:p>
            <a:r>
              <a:rPr lang="en-US" altLang="en-US" b="1">
                <a:latin typeface="Comic Sans MS" panose="030F0702030302020204" pitchFamily="66" charset="0"/>
              </a:rPr>
              <a:t>Remember to Analyze</a:t>
            </a:r>
            <a:r>
              <a:rPr lang="en-US" altLang="en-US">
                <a:latin typeface="Comic Sans MS" panose="030F0702030302020204" pitchFamily="66" charset="0"/>
              </a:rPr>
              <a:t> Potential sources and flow of Revenue and to carefully define the Field of Use</a:t>
            </a:r>
          </a:p>
          <a:p>
            <a:r>
              <a:rPr lang="en-US" altLang="en-US">
                <a:latin typeface="Comic Sans MS" panose="030F0702030302020204" pitchFamily="66" charset="0"/>
              </a:rPr>
              <a:t>Also, remember to Analyze potential </a:t>
            </a:r>
            <a:r>
              <a:rPr lang="en-US" altLang="en-US" b="1">
                <a:latin typeface="Comic Sans MS" panose="030F0702030302020204" pitchFamily="66" charset="0"/>
              </a:rPr>
              <a:t>Target</a:t>
            </a:r>
            <a:r>
              <a:rPr lang="en-US" altLang="en-US">
                <a:latin typeface="Comic Sans MS" panose="030F0702030302020204" pitchFamily="66" charset="0"/>
              </a:rPr>
              <a:t> Infringers and keep your eyes on them</a:t>
            </a:r>
          </a:p>
          <a:p>
            <a:r>
              <a:rPr lang="en-US" altLang="en-US">
                <a:latin typeface="Comic Sans MS" panose="030F0702030302020204" pitchFamily="66" charset="0"/>
              </a:rPr>
              <a:t>Always remember what the statutory hurdles are and make sure you address all of them in the patent application – for example.</a:t>
            </a:r>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9EC6EB5-2DBF-40D7-8641-7B62761AA611}" type="slidenum">
              <a:rPr lang="en-US" altLang="en-US"/>
              <a:pPr/>
              <a:t>19</a:t>
            </a:fld>
            <a:endParaRPr lang="en-US" altLang="en-US"/>
          </a:p>
        </p:txBody>
      </p:sp>
      <p:sp>
        <p:nvSpPr>
          <p:cNvPr id="161794" name="Rectangle 2"/>
          <p:cNvSpPr>
            <a:spLocks noChangeArrowheads="1" noTextEdit="1"/>
          </p:cNvSpPr>
          <p:nvPr>
            <p:ph type="sldImg"/>
          </p:nvPr>
        </p:nvSpPr>
        <p:spPr>
          <a:xfrm>
            <a:off x="1168400" y="688975"/>
            <a:ext cx="4598988" cy="3449638"/>
          </a:xfrm>
          <a:ln/>
        </p:spPr>
      </p:sp>
      <p:sp>
        <p:nvSpPr>
          <p:cNvPr id="161795" name="Rectangle 3"/>
          <p:cNvSpPr>
            <a:spLocks noGrp="1" noChangeArrowheads="1"/>
          </p:cNvSpPr>
          <p:nvPr>
            <p:ph type="body" idx="1"/>
          </p:nvPr>
        </p:nvSpPr>
        <p:spPr>
          <a:xfrm>
            <a:off x="925513" y="4368800"/>
            <a:ext cx="5084762" cy="4137025"/>
          </a:xfrm>
        </p:spPr>
        <p:txBody>
          <a:bodyPr/>
          <a:lstStyle/>
          <a:p>
            <a:r>
              <a:rPr lang="en-US" altLang="en-US"/>
              <a:t>Click, Click, Click -</a:t>
            </a:r>
            <a:r>
              <a:rPr lang="en-US" altLang="en-US">
                <a:sym typeface="Wingdings" panose="05000000000000000000" pitchFamily="2" charset="2"/>
              </a:rPr>
              <a:t> </a:t>
            </a:r>
            <a:endParaRPr lang="en-US" altLang="en-US"/>
          </a:p>
          <a:p>
            <a:r>
              <a:rPr lang="en-US" altLang="en-US"/>
              <a:t>Let’s step back for a second and look at the big picture.  The 3 entities that I just described do work together and from this synergy, great value is created.  How is this synergy achieved?  </a:t>
            </a:r>
          </a:p>
          <a:p>
            <a:r>
              <a:rPr lang="en-US" altLang="en-US"/>
              <a:t>For the RESERCH INSTITUTE, </a:t>
            </a:r>
            <a:r>
              <a:rPr lang="en-US" altLang="en-US" b="1"/>
              <a:t>FADE FADE FADE, t</a:t>
            </a:r>
            <a:r>
              <a:rPr lang="en-US" altLang="en-US"/>
              <a:t>heir Researchers pose different hypotheses and theories behind these HO, and then set out to see if their HO is correct.</a:t>
            </a:r>
          </a:p>
          <a:p>
            <a:endParaRPr lang="en-US" altLang="en-US"/>
          </a:p>
          <a:p>
            <a:r>
              <a:rPr lang="en-US" altLang="en-US"/>
              <a:t>The Biotech Company will then use the Basic Science uncovered at the Res Inst as the building blocks for new discoveries and early developments.  The Big Pharma company will then set out to further develop the discoveries made at the biotech company and then pursue commercializing the inventions and discoveries.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2AADC79-7ED6-4790-8840-8F7165C05368}" type="slidenum">
              <a:rPr lang="en-US" altLang="en-US"/>
              <a:pPr/>
              <a:t>2</a:t>
            </a:fld>
            <a:endParaRPr lang="en-US" altLang="en-US"/>
          </a:p>
        </p:txBody>
      </p:sp>
      <p:sp>
        <p:nvSpPr>
          <p:cNvPr id="246786" name="Rectangle 2"/>
          <p:cNvSpPr>
            <a:spLocks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CCA2867-C7AB-46F9-8610-0CD499AA7AE5}" type="slidenum">
              <a:rPr lang="en-US" altLang="en-US"/>
              <a:pPr/>
              <a:t>20</a:t>
            </a:fld>
            <a:endParaRPr lang="en-US" altLang="en-US"/>
          </a:p>
        </p:txBody>
      </p:sp>
      <p:sp>
        <p:nvSpPr>
          <p:cNvPr id="163842" name="Rectangle 2"/>
          <p:cNvSpPr>
            <a:spLocks noChangeArrowheads="1" noTextEdit="1"/>
          </p:cNvSpPr>
          <p:nvPr>
            <p:ph type="sldImg"/>
          </p:nvPr>
        </p:nvSpPr>
        <p:spPr>
          <a:xfrm>
            <a:off x="1168400" y="688975"/>
            <a:ext cx="4598988" cy="3449638"/>
          </a:xfrm>
          <a:ln/>
        </p:spPr>
      </p:sp>
      <p:sp>
        <p:nvSpPr>
          <p:cNvPr id="163843" name="Rectangle 3"/>
          <p:cNvSpPr>
            <a:spLocks noGrp="1" noChangeArrowheads="1"/>
          </p:cNvSpPr>
          <p:nvPr>
            <p:ph type="body" idx="1"/>
          </p:nvPr>
        </p:nvSpPr>
        <p:spPr>
          <a:xfrm>
            <a:off x="925513" y="4368800"/>
            <a:ext cx="5084762" cy="4137025"/>
          </a:xfrm>
        </p:spPr>
        <p:txBody>
          <a:bodyPr/>
          <a:lstStyle/>
          <a:p>
            <a:r>
              <a:rPr lang="en-US" altLang="en-US" sz="1000">
                <a:latin typeface="Tahoma" panose="020B0604030504040204" pitchFamily="34" charset="0"/>
              </a:rPr>
              <a:t>So what makes the 3 entities so different?  For starters, let’s compare STAKEHOLDERS, CONCERNS, GOALS, and OBJECTIVES between not for profits and for profits. </a:t>
            </a:r>
          </a:p>
          <a:p>
            <a:endParaRPr lang="en-US" altLang="en-US" sz="1000">
              <a:latin typeface="Tahoma" panose="020B0604030504040204" pitchFamily="34" charset="0"/>
            </a:endParaRPr>
          </a:p>
          <a:p>
            <a:r>
              <a:rPr lang="en-US" altLang="en-US" sz="1000" b="1">
                <a:latin typeface="Tahoma" panose="020B0604030504040204" pitchFamily="34" charset="0"/>
              </a:rPr>
              <a:t>FADE For the Res. Inst., </a:t>
            </a:r>
            <a:r>
              <a:rPr lang="en-US" altLang="en-US" sz="1000">
                <a:latin typeface="Tahoma" panose="020B0604030504040204" pitchFamily="34" charset="0"/>
              </a:rPr>
              <a:t>Our </a:t>
            </a:r>
            <a:r>
              <a:rPr lang="en-US" altLang="en-US" sz="1000" b="1">
                <a:latin typeface="Tahoma" panose="020B0604030504040204" pitchFamily="34" charset="0"/>
              </a:rPr>
              <a:t>Stakeholders</a:t>
            </a:r>
            <a:r>
              <a:rPr lang="en-US" altLang="en-US" sz="1000">
                <a:latin typeface="Tahoma" panose="020B0604030504040204" pitchFamily="34" charset="0"/>
              </a:rPr>
              <a:t> are the taxpayers and citizens of the state of Tx --- Compare this to the stakeholders for the for profits entities which are the Founders or the Board of Directors</a:t>
            </a:r>
          </a:p>
          <a:p>
            <a:r>
              <a:rPr lang="en-US" altLang="en-US" sz="1000" b="1">
                <a:latin typeface="Tahoma" panose="020B0604030504040204" pitchFamily="34" charset="0"/>
              </a:rPr>
              <a:t>FADE For the Res. Inst., </a:t>
            </a:r>
            <a:r>
              <a:rPr lang="en-US" altLang="en-US" sz="1000">
                <a:latin typeface="Tahoma" panose="020B0604030504040204" pitchFamily="34" charset="0"/>
              </a:rPr>
              <a:t>Our </a:t>
            </a:r>
            <a:r>
              <a:rPr lang="en-US" altLang="en-US" sz="1000" b="1">
                <a:latin typeface="Tahoma" panose="020B0604030504040204" pitchFamily="34" charset="0"/>
              </a:rPr>
              <a:t>Concerns</a:t>
            </a:r>
            <a:r>
              <a:rPr lang="en-US" altLang="en-US" sz="1000">
                <a:latin typeface="Tahoma" panose="020B0604030504040204" pitchFamily="34" charset="0"/>
              </a:rPr>
              <a:t> are </a:t>
            </a:r>
            <a:r>
              <a:rPr lang="en-US" altLang="en-US" sz="1000" b="1">
                <a:latin typeface="Tahoma" panose="020B0604030504040204" pitchFamily="34" charset="0"/>
              </a:rPr>
              <a:t>NO</a:t>
            </a:r>
            <a:r>
              <a:rPr lang="en-US" altLang="en-US" sz="1000">
                <a:latin typeface="Tahoma" panose="020B0604030504040204" pitchFamily="34" charset="0"/>
              </a:rPr>
              <a:t> headlines, maintaining our prestigious reputation, with no lawsuits while achieving our mission ---  Compare this to the concerns to of the for profits entities which are continued growth and headlines – they want to be in the headlines and hopefully for only good reasons.</a:t>
            </a:r>
          </a:p>
          <a:p>
            <a:endParaRPr lang="en-US" altLang="en-US" sz="1000">
              <a:latin typeface="Tahoma" panose="020B0604030504040204" pitchFamily="34" charset="0"/>
            </a:endParaRPr>
          </a:p>
          <a:p>
            <a:r>
              <a:rPr lang="en-US" altLang="en-US" sz="1000" b="1">
                <a:latin typeface="Tahoma" panose="020B0604030504040204" pitchFamily="34" charset="0"/>
              </a:rPr>
              <a:t>FADE For the Res. Inst., o</a:t>
            </a:r>
            <a:r>
              <a:rPr lang="en-US" altLang="en-US" sz="1000">
                <a:latin typeface="Tahoma" panose="020B0604030504040204" pitchFamily="34" charset="0"/>
              </a:rPr>
              <a:t>ur </a:t>
            </a:r>
            <a:r>
              <a:rPr lang="en-US" altLang="en-US" sz="1000" b="1">
                <a:latin typeface="Tahoma" panose="020B0604030504040204" pitchFamily="34" charset="0"/>
              </a:rPr>
              <a:t>Goals</a:t>
            </a:r>
            <a:r>
              <a:rPr lang="en-US" altLang="en-US" sz="1000">
                <a:latin typeface="Tahoma" panose="020B0604030504040204" pitchFamily="34" charset="0"/>
              </a:rPr>
              <a:t> are to further our mission, recruit top notch scientists and keep the ones that we have happy --- Compare this to the </a:t>
            </a:r>
            <a:r>
              <a:rPr lang="en-US" altLang="en-US" sz="1000" b="1">
                <a:latin typeface="Tahoma" panose="020B0604030504040204" pitchFamily="34" charset="0"/>
              </a:rPr>
              <a:t>goals</a:t>
            </a:r>
            <a:r>
              <a:rPr lang="en-US" altLang="en-US" sz="1000">
                <a:latin typeface="Tahoma" panose="020B0604030504040204" pitchFamily="34" charset="0"/>
              </a:rPr>
              <a:t> of the for profits entities which are survival, meeting deadlines and increasing their product pipeline.</a:t>
            </a:r>
          </a:p>
          <a:p>
            <a:r>
              <a:rPr lang="en-US" altLang="en-US" sz="1000" b="1">
                <a:latin typeface="Tahoma" panose="020B0604030504040204" pitchFamily="34" charset="0"/>
              </a:rPr>
              <a:t>FADE For the Res. Inst., our OBJECTIVES</a:t>
            </a:r>
            <a:r>
              <a:rPr lang="en-US" altLang="en-US" sz="1000">
                <a:latin typeface="Tahoma" panose="020B0604030504040204" pitchFamily="34" charset="0"/>
              </a:rPr>
              <a:t> are to receive more research $$ and endowments to further our mission and to make $ from commercializing our technologies and inventions. Compare this to the objectives of the for profit entities which are to grow, increase research and development and to get product out on the market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CCE03E2-3B0A-4244-B2F2-8F23189C15AB}" type="slidenum">
              <a:rPr lang="en-US" altLang="en-US"/>
              <a:pPr/>
              <a:t>21</a:t>
            </a:fld>
            <a:endParaRPr lang="en-US" altLang="en-US"/>
          </a:p>
        </p:txBody>
      </p:sp>
      <p:sp>
        <p:nvSpPr>
          <p:cNvPr id="165890" name="Rectangle 2"/>
          <p:cNvSpPr>
            <a:spLocks noChangeArrowheads="1" noTextEdit="1"/>
          </p:cNvSpPr>
          <p:nvPr>
            <p:ph type="sldImg"/>
          </p:nvPr>
        </p:nvSpPr>
        <p:spPr>
          <a:xfrm>
            <a:off x="1168400" y="688975"/>
            <a:ext cx="4598988" cy="3449638"/>
          </a:xfrm>
          <a:ln/>
        </p:spPr>
      </p:sp>
      <p:sp>
        <p:nvSpPr>
          <p:cNvPr id="165891" name="Rectangle 3"/>
          <p:cNvSpPr>
            <a:spLocks noGrp="1" noChangeArrowheads="1"/>
          </p:cNvSpPr>
          <p:nvPr>
            <p:ph type="body" idx="1"/>
          </p:nvPr>
        </p:nvSpPr>
        <p:spPr>
          <a:xfrm>
            <a:off x="925513" y="4368800"/>
            <a:ext cx="5084762" cy="4137025"/>
          </a:xfrm>
        </p:spPr>
        <p:txBody>
          <a:bodyPr/>
          <a:lstStyle/>
          <a:p>
            <a:r>
              <a:rPr lang="en-US" altLang="en-US"/>
              <a:t>Let’s compare and contrast the </a:t>
            </a:r>
            <a:r>
              <a:rPr lang="en-US" altLang="en-US" b="1"/>
              <a:t>CULTURES</a:t>
            </a:r>
            <a:r>
              <a:rPr lang="en-US" altLang="en-US"/>
              <a:t> for the Res Inst with the for profit entities – Let’s look at what’s happening in real life, their values and their assumptions – </a:t>
            </a:r>
          </a:p>
          <a:p>
            <a:r>
              <a:rPr lang="en-US" altLang="en-US" b="1"/>
              <a:t>FADE In Real Life, o</a:t>
            </a:r>
            <a:r>
              <a:rPr lang="en-US" altLang="en-US"/>
              <a:t>ur researchers do live by the saying “publish or perish” and do, very much so, want to be tenured. </a:t>
            </a:r>
            <a:r>
              <a:rPr lang="en-US" altLang="en-US" b="1"/>
              <a:t>Compare this to the for profit entities </a:t>
            </a:r>
            <a:r>
              <a:rPr lang="en-US" altLang="en-US"/>
              <a:t>which do live for initial public offerings, bureaucracy and call themselves “slaves to the streets”.</a:t>
            </a:r>
          </a:p>
          <a:p>
            <a:endParaRPr lang="en-US" altLang="en-US"/>
          </a:p>
          <a:p>
            <a:r>
              <a:rPr lang="en-US" altLang="en-US" b="1"/>
              <a:t>FADE</a:t>
            </a:r>
            <a:r>
              <a:rPr lang="en-US" altLang="en-US"/>
              <a:t> For the Res. Inst, our </a:t>
            </a:r>
            <a:r>
              <a:rPr lang="en-US" altLang="en-US" b="1"/>
              <a:t>VALUES</a:t>
            </a:r>
            <a:r>
              <a:rPr lang="en-US" altLang="en-US"/>
              <a:t> focus on achieving our mission of education and research thereby expanding our knowledge and disseminating this knowledge </a:t>
            </a:r>
            <a:r>
              <a:rPr lang="en-US" altLang="en-US" b="1"/>
              <a:t>while the values</a:t>
            </a:r>
            <a:r>
              <a:rPr lang="en-US" altLang="en-US"/>
              <a:t> of the for profit entities are to expand their profits.</a:t>
            </a:r>
          </a:p>
          <a:p>
            <a:endParaRPr lang="en-US" altLang="en-US"/>
          </a:p>
          <a:p>
            <a:r>
              <a:rPr lang="en-US" altLang="en-US" b="1"/>
              <a:t>FADE  As for assumptions, o</a:t>
            </a:r>
            <a:r>
              <a:rPr lang="en-US" altLang="en-US"/>
              <a:t>ur researchers face little risk (except if their experiment fails) and believe that Father Time is on their side – science cannot be rushed.  </a:t>
            </a:r>
            <a:r>
              <a:rPr lang="en-US" altLang="en-US" b="1"/>
              <a:t>Compare this to the for profit entities, they live by their assumptions </a:t>
            </a:r>
            <a:r>
              <a:rPr lang="en-US" altLang="en-US"/>
              <a:t>which are that risk is everything, risk must be mitigated, and that Time is of the essence for EVERYTHING.</a:t>
            </a:r>
            <a:br>
              <a:rPr lang="en-US" altLang="en-US"/>
            </a:br>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E169609-F6B0-4864-9B9F-0E728C53F5D9}" type="slidenum">
              <a:rPr lang="en-US" altLang="en-US"/>
              <a:pPr/>
              <a:t>22</a:t>
            </a:fld>
            <a:endParaRPr lang="en-US" altLang="en-US"/>
          </a:p>
        </p:txBody>
      </p:sp>
      <p:sp>
        <p:nvSpPr>
          <p:cNvPr id="167938" name="Rectangle 2"/>
          <p:cNvSpPr>
            <a:spLocks noChangeArrowheads="1" noTextEdit="1"/>
          </p:cNvSpPr>
          <p:nvPr>
            <p:ph type="sldImg"/>
          </p:nvPr>
        </p:nvSpPr>
        <p:spPr>
          <a:xfrm>
            <a:off x="1168400" y="688975"/>
            <a:ext cx="4598988" cy="3449638"/>
          </a:xfrm>
          <a:ln/>
        </p:spPr>
      </p:sp>
      <p:sp>
        <p:nvSpPr>
          <p:cNvPr id="167939" name="Rectangle 3"/>
          <p:cNvSpPr>
            <a:spLocks noGrp="1" noChangeArrowheads="1"/>
          </p:cNvSpPr>
          <p:nvPr>
            <p:ph type="body" idx="1"/>
          </p:nvPr>
        </p:nvSpPr>
        <p:spPr>
          <a:xfrm>
            <a:off x="925513" y="4368800"/>
            <a:ext cx="5084762" cy="4137025"/>
          </a:xfrm>
        </p:spPr>
        <p:txBody>
          <a:bodyPr/>
          <a:lstStyle/>
          <a:p>
            <a:r>
              <a:rPr lang="en-US" altLang="en-US"/>
              <a:t>From this brief introduction, you can see that it is often hard to get the for profit sector on the same page as our research institutes.  </a:t>
            </a:r>
          </a:p>
          <a:p>
            <a:endParaRPr lang="en-US" altLang="en-US"/>
          </a:p>
          <a:p>
            <a:r>
              <a:rPr lang="en-US" altLang="en-US" sz="1000"/>
              <a:t>Okay, let’s look at 4 different Critical Deal Topics and see how important these concepts are to the Res Inst as compared to for profit entities for example, a Big pharma company and an intermediate biotech company.  </a:t>
            </a:r>
          </a:p>
          <a:p>
            <a:r>
              <a:rPr lang="en-US" altLang="en-US" sz="1000"/>
              <a:t>Clearly publication, confidentiality, IP and indemnification are important to all 3 of these entities. Let’s first look at </a:t>
            </a:r>
            <a:r>
              <a:rPr lang="en-US" altLang="en-US" sz="1000" b="1"/>
              <a:t>IP </a:t>
            </a:r>
            <a:r>
              <a:rPr lang="en-US" altLang="en-US" sz="1000"/>
              <a:t>and </a:t>
            </a:r>
            <a:r>
              <a:rPr lang="en-US" altLang="en-US" sz="1000" b="1"/>
              <a:t>Indemnification (far 2 columns on your right)</a:t>
            </a:r>
            <a:r>
              <a:rPr lang="en-US" altLang="en-US" sz="1000"/>
              <a:t>, you can see that for both IP and Indemnification, all 3 entities are aligned when it comes to the level of importance they place place on both IP and Indemnification.  </a:t>
            </a:r>
          </a:p>
          <a:p>
            <a:endParaRPr lang="en-US" altLang="en-US" sz="1000"/>
          </a:p>
          <a:p>
            <a:r>
              <a:rPr lang="en-US" altLang="en-US" sz="1000"/>
              <a:t>NOW let’s look at </a:t>
            </a:r>
            <a:r>
              <a:rPr lang="en-US" altLang="en-US" sz="1000" b="1"/>
              <a:t>publication --- Publication </a:t>
            </a:r>
            <a:r>
              <a:rPr lang="en-US" altLang="en-US" sz="1000"/>
              <a:t>is VERY VERY VERY Important to Res Inst – The old saying “publish or perish” is an absolute reality in the Res Inst and also as a state institution of higher education, we cannot be perceived to restrict our PI’s publication rights  b/c that would go against our mission of education and research. In contrast, you can see that the for profit entities don’t want information pubished AND do want everything to be held in confidence. </a:t>
            </a:r>
          </a:p>
          <a:p>
            <a:r>
              <a:rPr lang="en-US" altLang="en-US" sz="1000"/>
              <a:t>Which brings us to our next topic, </a:t>
            </a:r>
            <a:r>
              <a:rPr lang="en-US" altLang="en-US" sz="1000" b="1"/>
              <a:t>CONFIDENTIALTIY.  Let’s look at the </a:t>
            </a:r>
            <a:r>
              <a:rPr lang="en-US" altLang="en-US" sz="1000"/>
              <a:t>level of importance the 3 different entities place on Confidentiality. Clearly, as Res Inst, we want to publish everything and hold nothing in confidence while the for profits entities want everything kept confidential and nothing to be published. </a:t>
            </a:r>
          </a:p>
          <a:p>
            <a:r>
              <a:rPr lang="en-US" altLang="en-US" sz="1000"/>
              <a:t>How do we </a:t>
            </a:r>
            <a:r>
              <a:rPr lang="en-US" altLang="en-US" sz="1000" b="1"/>
              <a:t>BALANCE</a:t>
            </a:r>
            <a:r>
              <a:rPr lang="en-US" altLang="en-US" sz="1000"/>
              <a:t> out these differeneces? In my experience, the juggling act takes place on a case by case basis at the negotiation tables. I would like to briefly discuss our Confidentiality and Publications concerns as they relate to negotiating a license agreement. </a:t>
            </a:r>
          </a:p>
          <a:p>
            <a:endParaRPr lang="en-US" altLang="en-US" sz="10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3B89461-7570-4708-88E0-FBBD4A33BF67}" type="slidenum">
              <a:rPr lang="en-US" altLang="en-US"/>
              <a:pPr/>
              <a:t>23</a:t>
            </a:fld>
            <a:endParaRPr lang="en-US" altLang="en-US"/>
          </a:p>
        </p:txBody>
      </p:sp>
      <p:sp>
        <p:nvSpPr>
          <p:cNvPr id="248834" name="Rectangle 2"/>
          <p:cNvSpPr>
            <a:spLocks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96F54D9-B641-412F-B079-CCAA439ACEDC}" type="slidenum">
              <a:rPr lang="en-US" altLang="en-US"/>
              <a:pPr/>
              <a:t>24</a:t>
            </a:fld>
            <a:endParaRPr lang="en-US" altLang="en-US"/>
          </a:p>
        </p:txBody>
      </p:sp>
      <p:sp>
        <p:nvSpPr>
          <p:cNvPr id="201730" name="Rectangle 2"/>
          <p:cNvSpPr>
            <a:spLocks noChangeArrowheads="1" noTextEdit="1"/>
          </p:cNvSpPr>
          <p:nvPr>
            <p:ph type="sldImg"/>
          </p:nvPr>
        </p:nvSpPr>
        <p:spPr>
          <a:xfrm>
            <a:off x="1168400" y="688975"/>
            <a:ext cx="4598988" cy="3449638"/>
          </a:xfrm>
          <a:ln/>
        </p:spPr>
      </p:sp>
      <p:sp>
        <p:nvSpPr>
          <p:cNvPr id="201731" name="Rectangle 3"/>
          <p:cNvSpPr>
            <a:spLocks noGrp="1" noChangeArrowheads="1"/>
          </p:cNvSpPr>
          <p:nvPr>
            <p:ph type="body" idx="1"/>
          </p:nvPr>
        </p:nvSpPr>
        <p:spPr>
          <a:xfrm>
            <a:off x="925513" y="4368800"/>
            <a:ext cx="5084762" cy="4137025"/>
          </a:xfrm>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C3309E4-966B-469B-966E-4DF9613821F4}" type="slidenum">
              <a:rPr lang="en-US" altLang="en-US"/>
              <a:pPr/>
              <a:t>25</a:t>
            </a:fld>
            <a:endParaRPr lang="en-US" altLang="en-US"/>
          </a:p>
        </p:txBody>
      </p:sp>
      <p:sp>
        <p:nvSpPr>
          <p:cNvPr id="249858" name="Rectangle 2"/>
          <p:cNvSpPr>
            <a:spLocks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4DA98BB-B71E-42E4-A29D-94CDA696641F}" type="slidenum">
              <a:rPr lang="en-US" altLang="en-US"/>
              <a:pPr/>
              <a:t>26</a:t>
            </a:fld>
            <a:endParaRPr lang="en-US" altLang="en-US"/>
          </a:p>
        </p:txBody>
      </p:sp>
      <p:sp>
        <p:nvSpPr>
          <p:cNvPr id="224258" name="Rectangle 2"/>
          <p:cNvSpPr>
            <a:spLocks noChangeArrowheads="1" noTextEdit="1"/>
          </p:cNvSpPr>
          <p:nvPr>
            <p:ph type="sldImg"/>
          </p:nvPr>
        </p:nvSpPr>
        <p:spPr>
          <a:ln/>
        </p:spPr>
      </p:sp>
      <p:sp>
        <p:nvSpPr>
          <p:cNvPr id="224259" name="Rectangle 3"/>
          <p:cNvSpPr>
            <a:spLocks noGrp="1" noChangeArrowheads="1"/>
          </p:cNvSpPr>
          <p:nvPr>
            <p:ph type="body" idx="1"/>
          </p:nvPr>
        </p:nvSpPr>
        <p:spPr/>
        <p:txBody>
          <a:bodyPr/>
          <a:lstStyle/>
          <a:p>
            <a:r>
              <a:rPr lang="en-US" altLang="en-US"/>
              <a:t>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9BB3933-A098-4640-8873-EFE4F2C1D1A7}" type="slidenum">
              <a:rPr lang="en-US" altLang="en-US"/>
              <a:pPr/>
              <a:t>27</a:t>
            </a:fld>
            <a:endParaRPr lang="en-US" altLang="en-US"/>
          </a:p>
        </p:txBody>
      </p:sp>
      <p:sp>
        <p:nvSpPr>
          <p:cNvPr id="225282" name="Rectangle 2"/>
          <p:cNvSpPr>
            <a:spLocks noChangeArrowheads="1" noTextEdit="1"/>
          </p:cNvSpPr>
          <p:nvPr>
            <p:ph type="sldImg"/>
          </p:nvPr>
        </p:nvSpPr>
        <p:spPr>
          <a:ln/>
        </p:spPr>
      </p:sp>
      <p:sp>
        <p:nvSpPr>
          <p:cNvPr id="225283" name="Rectangle 3"/>
          <p:cNvSpPr>
            <a:spLocks noGrp="1" noChangeArrowheads="1"/>
          </p:cNvSpPr>
          <p:nvPr>
            <p:ph type="body" idx="1"/>
          </p:nvPr>
        </p:nvSpPr>
        <p:spPr/>
        <p:txBody>
          <a:bodyPr/>
          <a:lstStyle/>
          <a:p>
            <a:r>
              <a:rPr lang="en-US" altLang="en-US"/>
              <a:t>IN an SRA - Don’t let them bully you just b/c they are sponsoring the research</a:t>
            </a:r>
          </a:p>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8A32B98-7075-4415-8F2B-0803CDF4BC35}" type="slidenum">
              <a:rPr lang="en-US" altLang="en-US"/>
              <a:pPr/>
              <a:t>28</a:t>
            </a:fld>
            <a:endParaRPr lang="en-US" altLang="en-US"/>
          </a:p>
        </p:txBody>
      </p:sp>
      <p:sp>
        <p:nvSpPr>
          <p:cNvPr id="250882" name="Rectangle 2"/>
          <p:cNvSpPr>
            <a:spLocks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BD01E42-6530-42B8-8940-7F3E18B37031}" type="slidenum">
              <a:rPr lang="en-US" altLang="en-US"/>
              <a:pPr/>
              <a:t>29</a:t>
            </a:fld>
            <a:endParaRPr lang="en-US" altLang="en-US"/>
          </a:p>
        </p:txBody>
      </p:sp>
      <p:sp>
        <p:nvSpPr>
          <p:cNvPr id="232450" name="Rectangle 2"/>
          <p:cNvSpPr>
            <a:spLocks noChangeArrowheads="1" noTextEdit="1"/>
          </p:cNvSpPr>
          <p:nvPr>
            <p:ph type="sldImg"/>
          </p:nvPr>
        </p:nvSpPr>
        <p:spPr>
          <a:ln/>
        </p:spPr>
      </p:sp>
      <p:sp>
        <p:nvSpPr>
          <p:cNvPr id="232451" name="Rectangle 3"/>
          <p:cNvSpPr>
            <a:spLocks noGrp="1" noChangeArrowheads="1"/>
          </p:cNvSpPr>
          <p:nvPr>
            <p:ph type="body" idx="1"/>
          </p:nvPr>
        </p:nvSpPr>
        <p:spPr/>
        <p:txBody>
          <a:bodyPr/>
          <a:lstStyle/>
          <a:p>
            <a:r>
              <a:rPr lang="en-US" altLang="en-US">
                <a:latin typeface="Comic Sans MS" panose="030F0702030302020204" pitchFamily="66" charset="0"/>
              </a:rPr>
              <a:t>Sponsor agrees that we can own what we invent – but, then they demand </a:t>
            </a:r>
            <a:r>
              <a:rPr lang="en-US" altLang="en-US">
                <a:latin typeface="Comic Sans MS" panose="030F0702030302020204" pitchFamily="66" charset="0"/>
                <a:sym typeface="Wingdings" panose="05000000000000000000" pitchFamily="2" charset="2"/>
              </a:rPr>
              <a:t></a:t>
            </a:r>
            <a:endParaRPr lang="en-US" altLang="en-US">
              <a:latin typeface="Comic Sans MS" panose="030F0702030302020204" pitchFamily="66" charset="0"/>
            </a:endParaRPr>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8DBEDED-365D-4983-827F-B43455D64177}" type="slidenum">
              <a:rPr lang="en-US" altLang="en-US"/>
              <a:pPr/>
              <a:t>3</a:t>
            </a:fld>
            <a:endParaRPr lang="en-US" altLang="en-US"/>
          </a:p>
        </p:txBody>
      </p:sp>
      <p:sp>
        <p:nvSpPr>
          <p:cNvPr id="247810" name="Rectangle 2"/>
          <p:cNvSpPr>
            <a:spLocks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EBBD825-80BB-405D-AF05-BECC03FFD85C}" type="slidenum">
              <a:rPr lang="en-US" altLang="en-US"/>
              <a:pPr/>
              <a:t>30</a:t>
            </a:fld>
            <a:endParaRPr lang="en-US" altLang="en-US"/>
          </a:p>
        </p:txBody>
      </p:sp>
      <p:sp>
        <p:nvSpPr>
          <p:cNvPr id="229378" name="Rectangle 2"/>
          <p:cNvSpPr>
            <a:spLocks noChangeArrowheads="1" noTextEdit="1"/>
          </p:cNvSpPr>
          <p:nvPr>
            <p:ph type="sldImg"/>
          </p:nvPr>
        </p:nvSpPr>
        <p:spPr>
          <a:ln/>
        </p:spPr>
      </p:sp>
      <p:sp>
        <p:nvSpPr>
          <p:cNvPr id="229379" name="Rectangle 3"/>
          <p:cNvSpPr>
            <a:spLocks noGrp="1" noChangeArrowheads="1"/>
          </p:cNvSpPr>
          <p:nvPr>
            <p:ph type="body" idx="1"/>
          </p:nvPr>
        </p:nvSpPr>
        <p:spPr/>
        <p:txBody>
          <a:bodyPr/>
          <a:lstStyle/>
          <a:p>
            <a:r>
              <a:rPr lang="en-US" altLang="en-US">
                <a:latin typeface="Comic Sans MS" panose="030F0702030302020204" pitchFamily="66" charset="0"/>
              </a:rPr>
              <a:t>Sponsor agrees that we can own what we invent – but, then they demand </a:t>
            </a:r>
            <a:r>
              <a:rPr lang="en-US" altLang="en-US">
                <a:latin typeface="Comic Sans MS" panose="030F0702030302020204" pitchFamily="66" charset="0"/>
                <a:sym typeface="Wingdings" panose="05000000000000000000" pitchFamily="2" charset="2"/>
              </a:rPr>
              <a:t> -- Best of all worlds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21108AA-76A4-49A3-B3BF-BE714D2CB46F}" type="slidenum">
              <a:rPr lang="en-US" altLang="en-US"/>
              <a:pPr/>
              <a:t>31</a:t>
            </a:fld>
            <a:endParaRPr lang="en-US" altLang="en-US"/>
          </a:p>
        </p:txBody>
      </p:sp>
      <p:sp>
        <p:nvSpPr>
          <p:cNvPr id="228354" name="Rectangle 2"/>
          <p:cNvSpPr>
            <a:spLocks noChangeArrowheads="1" noTextEdit="1"/>
          </p:cNvSpPr>
          <p:nvPr>
            <p:ph type="sldImg"/>
          </p:nvPr>
        </p:nvSpPr>
        <p:spPr>
          <a:ln/>
        </p:spPr>
      </p:sp>
      <p:sp>
        <p:nvSpPr>
          <p:cNvPr id="228355" name="Rectangle 3"/>
          <p:cNvSpPr>
            <a:spLocks noGrp="1" noChangeArrowheads="1"/>
          </p:cNvSpPr>
          <p:nvPr>
            <p:ph type="body" idx="1"/>
          </p:nvPr>
        </p:nvSpPr>
        <p:spPr/>
        <p:txBody>
          <a:bodyPr/>
          <a:lstStyle/>
          <a:p>
            <a:r>
              <a:rPr lang="en-US" altLang="en-US">
                <a:latin typeface="Comic Sans MS" panose="030F0702030302020204" pitchFamily="66" charset="0"/>
              </a:rPr>
              <a:t>Sponsor agrees that we can own what we invent – but, then they demand </a:t>
            </a:r>
            <a:r>
              <a:rPr lang="en-US" altLang="en-US">
                <a:latin typeface="Comic Sans MS" panose="030F0702030302020204" pitchFamily="66" charset="0"/>
                <a:sym typeface="Wingdings" panose="05000000000000000000" pitchFamily="2" charset="2"/>
              </a:rPr>
              <a:t> Sublicensable NERF to make use and sell.</a:t>
            </a:r>
            <a:endParaRPr lang="en-US" altLang="en-US"/>
          </a:p>
          <a:p>
            <a:endParaRPr lang="en-US" altLang="en-US"/>
          </a:p>
          <a:p>
            <a:r>
              <a:rPr lang="en-US" altLang="en-US"/>
              <a:t>Why should they make $$ off the inventions WE create and not share royalty with us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B30C07A-4019-49AA-BAB8-6F69B34876E8}" type="slidenum">
              <a:rPr lang="en-US" altLang="en-US"/>
              <a:pPr/>
              <a:t>32</a:t>
            </a:fld>
            <a:endParaRPr lang="en-US" altLang="en-US"/>
          </a:p>
        </p:txBody>
      </p:sp>
      <p:sp>
        <p:nvSpPr>
          <p:cNvPr id="251906" name="Rectangle 2"/>
          <p:cNvSpPr>
            <a:spLocks noChangeArrowheads="1" noTextEdit="1"/>
          </p:cNvSpPr>
          <p:nvPr>
            <p:ph type="sldImg"/>
          </p:nvPr>
        </p:nvSpPr>
        <p:spPr>
          <a:ln/>
        </p:spPr>
      </p:sp>
      <p:sp>
        <p:nvSpPr>
          <p:cNvPr id="2519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6C5F56D-5AD3-4E43-848C-7FBC38745E58}" type="slidenum">
              <a:rPr lang="en-US" altLang="en-US"/>
              <a:pPr/>
              <a:t>33</a:t>
            </a:fld>
            <a:endParaRPr lang="en-US" altLang="en-US"/>
          </a:p>
        </p:txBody>
      </p:sp>
      <p:sp>
        <p:nvSpPr>
          <p:cNvPr id="252930" name="Rectangle 2"/>
          <p:cNvSpPr>
            <a:spLocks noChangeArrowheads="1" noTextEdit="1"/>
          </p:cNvSpPr>
          <p:nvPr>
            <p:ph type="sldImg"/>
          </p:nvPr>
        </p:nvSpPr>
        <p:spPr>
          <a:ln/>
        </p:spPr>
      </p:sp>
      <p:sp>
        <p:nvSpPr>
          <p:cNvPr id="2529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CA1DD195-D50F-4A5A-B3CA-3D9765A4F71F}" type="slidenum">
              <a:rPr lang="en-US" altLang="en-US"/>
              <a:pPr/>
              <a:t>34</a:t>
            </a:fld>
            <a:endParaRPr lang="en-US" altLang="en-US"/>
          </a:p>
        </p:txBody>
      </p:sp>
      <p:sp>
        <p:nvSpPr>
          <p:cNvPr id="235522" name="Rectangle 2"/>
          <p:cNvSpPr>
            <a:spLocks noChangeArrowheads="1" noTextEdit="1"/>
          </p:cNvSpPr>
          <p:nvPr>
            <p:ph type="sldImg"/>
          </p:nvPr>
        </p:nvSpPr>
        <p:spPr>
          <a:ln/>
        </p:spPr>
      </p:sp>
      <p:sp>
        <p:nvSpPr>
          <p:cNvPr id="235523" name="Rectangle 3"/>
          <p:cNvSpPr>
            <a:spLocks noGrp="1" noChangeArrowheads="1"/>
          </p:cNvSpPr>
          <p:nvPr>
            <p:ph type="body" idx="1"/>
          </p:nvPr>
        </p:nvSpPr>
        <p:spPr/>
        <p:txBody>
          <a:bodyPr/>
          <a:lstStyle/>
          <a:p>
            <a:r>
              <a:rPr lang="en-US" altLang="en-US"/>
              <a:t>WHO OWNS THE IP IN CTAS?????????</a:t>
            </a:r>
          </a:p>
          <a:p>
            <a:endParaRPr lang="en-US" altLang="en-US"/>
          </a:p>
          <a:p>
            <a:r>
              <a:rPr lang="en-US" altLang="en-US"/>
              <a:t>Why??</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8748EA2-D09E-4864-ADF5-672AA8B88EB5}" type="slidenum">
              <a:rPr lang="en-US" altLang="en-US"/>
              <a:pPr/>
              <a:t>35</a:t>
            </a:fld>
            <a:endParaRPr lang="en-US" altLang="en-US"/>
          </a:p>
        </p:txBody>
      </p:sp>
      <p:sp>
        <p:nvSpPr>
          <p:cNvPr id="253954" name="Rectangle 2"/>
          <p:cNvSpPr>
            <a:spLocks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4621069-AC76-4681-83F3-E07634AC398A}" type="slidenum">
              <a:rPr lang="en-US" altLang="en-US"/>
              <a:pPr/>
              <a:t>36</a:t>
            </a:fld>
            <a:endParaRPr lang="en-US" altLang="en-US"/>
          </a:p>
        </p:txBody>
      </p:sp>
      <p:sp>
        <p:nvSpPr>
          <p:cNvPr id="240642" name="Rectangle 2"/>
          <p:cNvSpPr>
            <a:spLocks noChangeArrowheads="1" noTextEdit="1"/>
          </p:cNvSpPr>
          <p:nvPr>
            <p:ph type="sldImg"/>
          </p:nvPr>
        </p:nvSpPr>
        <p:spPr>
          <a:ln/>
        </p:spPr>
      </p:sp>
      <p:sp>
        <p:nvSpPr>
          <p:cNvPr id="240643" name="Rectangle 3"/>
          <p:cNvSpPr>
            <a:spLocks noGrp="1" noChangeArrowheads="1"/>
          </p:cNvSpPr>
          <p:nvPr>
            <p:ph type="body" idx="1"/>
          </p:nvPr>
        </p:nvSpPr>
        <p:spPr/>
        <p:txBody>
          <a:bodyPr/>
          <a:lstStyle/>
          <a:p>
            <a:r>
              <a:rPr lang="en-US" altLang="en-US"/>
              <a:t>The right of first refusal gives the holder the right to meet any other offer before the proposed contract is accepted.</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E1AB419-E80C-4F32-A482-13EC7F398099}" type="slidenum">
              <a:rPr lang="en-US" altLang="en-US"/>
              <a:pPr/>
              <a:t>37</a:t>
            </a:fld>
            <a:endParaRPr lang="en-US" altLang="en-US"/>
          </a:p>
        </p:txBody>
      </p:sp>
      <p:sp>
        <p:nvSpPr>
          <p:cNvPr id="254978" name="Rectangle 2"/>
          <p:cNvSpPr>
            <a:spLocks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AE71585-8A3B-4975-98AC-E7C7A606A40B}" type="slidenum">
              <a:rPr lang="en-US" altLang="en-US"/>
              <a:pPr/>
              <a:t>38</a:t>
            </a:fld>
            <a:endParaRPr lang="en-US" altLang="en-US"/>
          </a:p>
        </p:txBody>
      </p:sp>
      <p:sp>
        <p:nvSpPr>
          <p:cNvPr id="256002" name="Rectangle 2"/>
          <p:cNvSpPr>
            <a:spLocks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5CEDCC1-D705-40AA-B187-58BB704DF6E3}" type="slidenum">
              <a:rPr lang="en-US" altLang="en-US"/>
              <a:pPr/>
              <a:t>39</a:t>
            </a:fld>
            <a:endParaRPr lang="en-US" altLang="en-US"/>
          </a:p>
        </p:txBody>
      </p:sp>
      <p:sp>
        <p:nvSpPr>
          <p:cNvPr id="257026" name="Rectangle 2"/>
          <p:cNvSpPr>
            <a:spLocks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350EA20-661C-470C-A81E-BF54AFFAE46C}" type="slidenum">
              <a:rPr lang="en-US" altLang="en-US"/>
              <a:pPr/>
              <a:t>4</a:t>
            </a:fld>
            <a:endParaRPr lang="en-US" altLang="en-US"/>
          </a:p>
        </p:txBody>
      </p:sp>
      <p:sp>
        <p:nvSpPr>
          <p:cNvPr id="128002" name="Rectangle 2"/>
          <p:cNvSpPr>
            <a:spLocks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altLang="en-US"/>
              <a:t>What kinds of intellectual property are there?  </a:t>
            </a:r>
            <a:r>
              <a:rPr lang="en-US" altLang="en-US" b="1"/>
              <a:t>FADE!!!!!</a:t>
            </a:r>
          </a:p>
          <a:p>
            <a:r>
              <a:rPr lang="en-US" altLang="en-US" b="1"/>
              <a:t>*Trademarks</a:t>
            </a:r>
            <a:r>
              <a:rPr lang="en-US" altLang="en-US"/>
              <a:t> establish a unique expression to identify goods or services for commercial purposes.  These include names, logos, designs, slogans and overall appearance.</a:t>
            </a:r>
          </a:p>
          <a:p>
            <a:r>
              <a:rPr lang="en-US" altLang="en-US" b="1"/>
              <a:t>*</a:t>
            </a:r>
            <a:r>
              <a:rPr lang="en-US" altLang="en-US"/>
              <a:t>For </a:t>
            </a:r>
            <a:r>
              <a:rPr lang="en-US" altLang="en-US" b="1"/>
              <a:t>Copyrights, </a:t>
            </a:r>
            <a:r>
              <a:rPr lang="en-US" altLang="en-US"/>
              <a:t>the US gov’t provides an exclusive right to authors, composers, artists, or their assignees to copy, exhibit, distribute or perform their works.</a:t>
            </a:r>
          </a:p>
          <a:p>
            <a:r>
              <a:rPr lang="en-US" altLang="en-US" b="1"/>
              <a:t>*And Trade Secrets</a:t>
            </a:r>
            <a:r>
              <a:rPr lang="en-US" altLang="en-US"/>
              <a:t> provide the right to withhold any commercial formula, device, pattern, process or information that affords a business advantage over others who do not know it.</a:t>
            </a:r>
          </a:p>
          <a:p>
            <a:r>
              <a:rPr lang="en-US" altLang="en-US" b="1"/>
              <a:t>*For the remainder of this session, we will be focusing on patents.  Patents</a:t>
            </a:r>
            <a:r>
              <a:rPr lang="en-US" altLang="en-US"/>
              <a:t> serve as a contract between the gov’t and inventor whereby in exchange for the inventor’s complete disclosure of her invention, the gov’t gives the inventor the right to exclude others from making, using, or selling the invention. There are 3 kinds of patents issued by the PTO– design patents, plant patents and utility patents.  </a:t>
            </a:r>
          </a:p>
          <a:p>
            <a:r>
              <a:rPr lang="en-US" altLang="en-US" b="1"/>
              <a:t>Design patents</a:t>
            </a:r>
            <a:r>
              <a:rPr lang="en-US" altLang="en-US"/>
              <a:t> protect a unique appearance or design of an article of manufacture.</a:t>
            </a:r>
          </a:p>
          <a:p>
            <a:r>
              <a:rPr lang="en-US" altLang="en-US" b="1"/>
              <a:t>Plant patents</a:t>
            </a:r>
            <a:r>
              <a:rPr lang="en-US" altLang="en-US"/>
              <a:t> are granted for the invention and asexual reproduction of a new and distinct variety of plant.</a:t>
            </a:r>
          </a:p>
          <a:p>
            <a:r>
              <a:rPr lang="en-US" altLang="en-US" b="1"/>
              <a:t>And the most common are Utility Patents</a:t>
            </a:r>
            <a:r>
              <a:rPr lang="en-US" altLang="en-US"/>
              <a:t> apply to machines, chemicals and processes. We will be focusing on utility patents. A utility patent, if drafted properly, will protect the inventor from similar competing products even if modifications are made to them.</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0AD8310-0809-484C-858F-31677C896099}" type="slidenum">
              <a:rPr lang="en-US" altLang="en-US"/>
              <a:pPr/>
              <a:t>40</a:t>
            </a:fld>
            <a:endParaRPr lang="en-US" altLang="en-US"/>
          </a:p>
        </p:txBody>
      </p:sp>
      <p:sp>
        <p:nvSpPr>
          <p:cNvPr id="171010" name="Rectangle 2"/>
          <p:cNvSpPr>
            <a:spLocks noChangeArrowheads="1" noTextEdit="1"/>
          </p:cNvSpPr>
          <p:nvPr>
            <p:ph type="sldImg"/>
          </p:nvPr>
        </p:nvSpPr>
        <p:spPr>
          <a:xfrm>
            <a:off x="1168400" y="688975"/>
            <a:ext cx="4598988" cy="3449638"/>
          </a:xfrm>
          <a:ln/>
        </p:spPr>
      </p:sp>
      <p:sp>
        <p:nvSpPr>
          <p:cNvPr id="171011" name="Rectangle 3"/>
          <p:cNvSpPr>
            <a:spLocks noGrp="1" noChangeArrowheads="1"/>
          </p:cNvSpPr>
          <p:nvPr>
            <p:ph type="body" idx="1"/>
          </p:nvPr>
        </p:nvSpPr>
        <p:spPr>
          <a:xfrm>
            <a:off x="925513" y="4368800"/>
            <a:ext cx="5084762" cy="4137025"/>
          </a:xfrm>
        </p:spPr>
        <p:txBody>
          <a:bodyPr/>
          <a:lstStyle/>
          <a:p>
            <a:r>
              <a:rPr lang="en-US" altLang="en-US"/>
              <a:t>As you can see from this slide, that there are A LOT of concerns when it comes to PUBLICATION</a:t>
            </a:r>
          </a:p>
          <a:p>
            <a:endParaRPr lang="en-US" altLang="en-US"/>
          </a:p>
          <a:p>
            <a:pPr>
              <a:buFontTx/>
              <a:buChar char="•"/>
            </a:pPr>
            <a:r>
              <a:rPr lang="en-US" altLang="en-US">
                <a:latin typeface="Arial" panose="020B0604020202020204" pitchFamily="34" charset="0"/>
                <a:cs typeface="Arial" panose="020B0604020202020204" pitchFamily="34" charset="0"/>
              </a:rPr>
              <a:t>When and What Can We Publish?</a:t>
            </a:r>
          </a:p>
          <a:p>
            <a:pPr>
              <a:lnSpc>
                <a:spcPct val="0"/>
              </a:lnSpc>
            </a:pPr>
            <a:endParaRPr lang="en-US" altLang="en-US">
              <a:latin typeface="Arial" panose="020B0604020202020204" pitchFamily="34" charset="0"/>
              <a:cs typeface="Arial" panose="020B0604020202020204" pitchFamily="34" charset="0"/>
            </a:endParaRPr>
          </a:p>
          <a:p>
            <a:pPr>
              <a:lnSpc>
                <a:spcPct val="10000"/>
              </a:lnSpc>
              <a:buFontTx/>
              <a:buChar char="•"/>
            </a:pPr>
            <a:r>
              <a:rPr lang="en-US" altLang="en-US">
                <a:latin typeface="Arial" panose="020B0604020202020204" pitchFamily="34" charset="0"/>
                <a:cs typeface="Arial" panose="020B0604020202020204" pitchFamily="34" charset="0"/>
              </a:rPr>
              <a:t>How long should the Prepublication Review Process be ?</a:t>
            </a:r>
          </a:p>
          <a:p>
            <a:pPr>
              <a:lnSpc>
                <a:spcPct val="10000"/>
              </a:lnSpc>
            </a:pPr>
            <a:endParaRPr lang="en-US" altLang="en-US">
              <a:latin typeface="Arial" panose="020B0604020202020204" pitchFamily="34" charset="0"/>
              <a:cs typeface="Arial" panose="020B0604020202020204" pitchFamily="34" charset="0"/>
            </a:endParaRPr>
          </a:p>
          <a:p>
            <a:pPr>
              <a:buFontTx/>
              <a:buChar char="•"/>
            </a:pPr>
            <a:r>
              <a:rPr lang="en-US" altLang="en-US">
                <a:latin typeface="Arial" panose="020B0604020202020204" pitchFamily="34" charset="0"/>
                <a:cs typeface="Arial" panose="020B0604020202020204" pitchFamily="34" charset="0"/>
              </a:rPr>
              <a:t>How long is it Reasonable Period to Delay publication ?</a:t>
            </a:r>
          </a:p>
          <a:p>
            <a:pPr>
              <a:lnSpc>
                <a:spcPct val="40000"/>
              </a:lnSpc>
            </a:pPr>
            <a:endParaRPr lang="en-US" altLang="en-US">
              <a:latin typeface="Arial" panose="020B0604020202020204" pitchFamily="34" charset="0"/>
              <a:cs typeface="Arial" panose="020B0604020202020204" pitchFamily="34" charset="0"/>
            </a:endParaRPr>
          </a:p>
          <a:p>
            <a:pPr>
              <a:lnSpc>
                <a:spcPct val="40000"/>
              </a:lnSpc>
              <a:buFontTx/>
              <a:buChar char="•"/>
            </a:pPr>
            <a:r>
              <a:rPr lang="en-US" altLang="en-US">
                <a:latin typeface="Arial" panose="020B0604020202020204" pitchFamily="34" charset="0"/>
                <a:cs typeface="Arial" panose="020B0604020202020204" pitchFamily="34" charset="0"/>
              </a:rPr>
              <a:t>How can we effectively Monitor Our Faculty’s Enthusiasm</a:t>
            </a:r>
          </a:p>
          <a:p>
            <a:pPr>
              <a:lnSpc>
                <a:spcPct val="10000"/>
              </a:lnSpc>
            </a:pPr>
            <a:endParaRPr lang="en-US" altLang="en-US">
              <a:latin typeface="Arial" panose="020B0604020202020204" pitchFamily="34" charset="0"/>
              <a:cs typeface="Arial" panose="020B0604020202020204" pitchFamily="34" charset="0"/>
            </a:endParaRPr>
          </a:p>
          <a:p>
            <a:pPr>
              <a:buFontTx/>
              <a:buChar char="•"/>
            </a:pPr>
            <a:r>
              <a:rPr lang="en-US" altLang="en-US">
                <a:latin typeface="Arial" panose="020B0604020202020204" pitchFamily="34" charset="0"/>
                <a:cs typeface="Arial" panose="020B0604020202020204" pitchFamily="34" charset="0"/>
              </a:rPr>
              <a:t>What are some Real World Remedies for a Breach</a:t>
            </a:r>
          </a:p>
          <a:p>
            <a:pPr>
              <a:buFontTx/>
              <a:buChar char="•"/>
            </a:pPr>
            <a:endParaRPr lang="en-US" altLang="en-US">
              <a:latin typeface="Arial" panose="020B0604020202020204" pitchFamily="34" charset="0"/>
              <a:cs typeface="Arial" panose="020B0604020202020204" pitchFamily="34" charset="0"/>
            </a:endParaRPr>
          </a:p>
          <a:p>
            <a:pPr>
              <a:lnSpc>
                <a:spcPct val="120000"/>
              </a:lnSpc>
              <a:buFontTx/>
              <a:buChar char="•"/>
            </a:pPr>
            <a:r>
              <a:rPr lang="en-US" altLang="en-US">
                <a:latin typeface="Arial" panose="020B0604020202020204" pitchFamily="34" charset="0"/>
                <a:cs typeface="Arial" panose="020B0604020202020204" pitchFamily="34" charset="0"/>
              </a:rPr>
              <a:t>What are some Real World Deal Breakers – Let’s briefly discuss some of these -</a:t>
            </a:r>
            <a:r>
              <a:rPr lang="en-US" altLang="en-US">
                <a:latin typeface="Arial" panose="020B0604020202020204" pitchFamily="34" charset="0"/>
                <a:cs typeface="Arial" panose="020B0604020202020204" pitchFamily="34" charset="0"/>
                <a:sym typeface="Wingdings" panose="05000000000000000000" pitchFamily="2" charset="2"/>
              </a:rPr>
              <a:t> </a:t>
            </a:r>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77E5DEE-6F88-48C5-A069-A4D86998A275}" type="slidenum">
              <a:rPr lang="en-US" altLang="en-US"/>
              <a:pPr/>
              <a:t>41</a:t>
            </a:fld>
            <a:endParaRPr lang="en-US" altLang="en-US"/>
          </a:p>
        </p:txBody>
      </p:sp>
      <p:sp>
        <p:nvSpPr>
          <p:cNvPr id="174082" name="Rectangle 2"/>
          <p:cNvSpPr>
            <a:spLocks noChangeArrowheads="1" noTextEdit="1"/>
          </p:cNvSpPr>
          <p:nvPr>
            <p:ph type="sldImg"/>
          </p:nvPr>
        </p:nvSpPr>
        <p:spPr>
          <a:xfrm>
            <a:off x="1168400" y="688975"/>
            <a:ext cx="4598988" cy="3449638"/>
          </a:xfrm>
          <a:ln/>
        </p:spPr>
      </p:sp>
      <p:sp>
        <p:nvSpPr>
          <p:cNvPr id="174083" name="Rectangle 3"/>
          <p:cNvSpPr>
            <a:spLocks noGrp="1" noChangeArrowheads="1"/>
          </p:cNvSpPr>
          <p:nvPr>
            <p:ph type="body" idx="1"/>
          </p:nvPr>
        </p:nvSpPr>
        <p:spPr>
          <a:xfrm>
            <a:off x="925513" y="4368800"/>
            <a:ext cx="5084762" cy="4137025"/>
          </a:xfrm>
        </p:spPr>
        <p:txBody>
          <a:bodyPr/>
          <a:lstStyle/>
          <a:p>
            <a:pPr marL="228600" indent="-228600">
              <a:lnSpc>
                <a:spcPct val="90000"/>
              </a:lnSpc>
            </a:pPr>
            <a:r>
              <a:rPr lang="en-US" altLang="en-US">
                <a:latin typeface="Arial" panose="020B0604020202020204" pitchFamily="34" charset="0"/>
              </a:rPr>
              <a:t>When it comes to PUBLICATION, what are some NON-NEGOTIABLE TAKE EM OR LEAVE THEM CONCEPTS that we are constantly stressing to the for profit entities?</a:t>
            </a:r>
          </a:p>
          <a:p>
            <a:pPr marL="228600" indent="-228600">
              <a:lnSpc>
                <a:spcPct val="90000"/>
              </a:lnSpc>
            </a:pPr>
            <a:r>
              <a:rPr lang="en-US" altLang="en-US">
                <a:latin typeface="Arial" panose="020B0604020202020204" pitchFamily="34" charset="0"/>
              </a:rPr>
              <a:t>The </a:t>
            </a:r>
            <a:r>
              <a:rPr lang="en-US" altLang="en-US" b="1">
                <a:latin typeface="Arial" panose="020B0604020202020204" pitchFamily="34" charset="0"/>
              </a:rPr>
              <a:t>first</a:t>
            </a:r>
            <a:r>
              <a:rPr lang="en-US" altLang="en-US">
                <a:latin typeface="Arial" panose="020B0604020202020204" pitchFamily="34" charset="0"/>
              </a:rPr>
              <a:t> is to Preserve our Institute’s and PI’s absolute right to publish.  As a State Institution of Higher Education, our PIs must have unrestricted publication rights.</a:t>
            </a:r>
          </a:p>
          <a:p>
            <a:pPr marL="228600" indent="-228600">
              <a:lnSpc>
                <a:spcPct val="80000"/>
              </a:lnSpc>
              <a:buFontTx/>
              <a:buAutoNum type="arabicPeriod" startAt="2"/>
            </a:pPr>
            <a:r>
              <a:rPr lang="en-US" altLang="en-US">
                <a:latin typeface="Arial" panose="020B0604020202020204" pitchFamily="34" charset="0"/>
              </a:rPr>
              <a:t>This means that the licensee or the sponsor cannot control or approve our publication rights</a:t>
            </a:r>
          </a:p>
          <a:p>
            <a:pPr marL="685800" lvl="1" indent="-228600">
              <a:lnSpc>
                <a:spcPct val="80000"/>
              </a:lnSpc>
              <a:buFontTx/>
              <a:buChar char="•"/>
            </a:pPr>
            <a:r>
              <a:rPr lang="en-US" altLang="en-US">
                <a:latin typeface="Arial" panose="020B0604020202020204" pitchFamily="34" charset="0"/>
              </a:rPr>
              <a:t> Sponsor can only “review” and “comment” on our publication during the review period.  It cannot say “you can’t publish this”  </a:t>
            </a:r>
          </a:p>
          <a:p>
            <a:pPr marL="685800" lvl="1" indent="-228600">
              <a:lnSpc>
                <a:spcPct val="80000"/>
              </a:lnSpc>
              <a:buFontTx/>
              <a:buChar char="•"/>
            </a:pPr>
            <a:r>
              <a:rPr lang="en-US" altLang="en-US">
                <a:latin typeface="Arial" panose="020B0604020202020204" pitchFamily="34" charset="0"/>
              </a:rPr>
              <a:t>We can’t allow licensee to approve or control our publication rights b/c </a:t>
            </a:r>
            <a:r>
              <a:rPr lang="en-US" altLang="en-US" b="1">
                <a:latin typeface="Arial" panose="020B0604020202020204" pitchFamily="34" charset="0"/>
              </a:rPr>
              <a:t>Unrelated Business Income Taxes </a:t>
            </a:r>
            <a:r>
              <a:rPr lang="en-US" altLang="en-US">
                <a:latin typeface="Arial" panose="020B0604020202020204" pitchFamily="34" charset="0"/>
              </a:rPr>
              <a:t>may kick in </a:t>
            </a:r>
          </a:p>
          <a:p>
            <a:pPr marL="685800" lvl="1" indent="-228600">
              <a:lnSpc>
                <a:spcPct val="80000"/>
              </a:lnSpc>
            </a:pPr>
            <a:endParaRPr lang="en-US" altLang="en-US">
              <a:latin typeface="Arial" panose="020B0604020202020204" pitchFamily="34" charset="0"/>
            </a:endParaRPr>
          </a:p>
          <a:p>
            <a:pPr marL="685800" lvl="1" indent="-228600">
              <a:lnSpc>
                <a:spcPct val="80000"/>
              </a:lnSpc>
            </a:pPr>
            <a:r>
              <a:rPr lang="en-US" altLang="en-US">
                <a:latin typeface="Arial" panose="020B0604020202020204" pitchFamily="34" charset="0"/>
              </a:rPr>
              <a:t>A </a:t>
            </a:r>
            <a:r>
              <a:rPr lang="en-US" altLang="en-US" b="1">
                <a:latin typeface="Arial" panose="020B0604020202020204" pitchFamily="34" charset="0"/>
              </a:rPr>
              <a:t>third</a:t>
            </a:r>
            <a:r>
              <a:rPr lang="en-US" altLang="en-US">
                <a:latin typeface="Arial" panose="020B0604020202020204" pitchFamily="34" charset="0"/>
              </a:rPr>
              <a:t> non-negotiable concept is that </a:t>
            </a:r>
            <a:r>
              <a:rPr lang="en-US" altLang="en-US" b="1">
                <a:latin typeface="Arial" panose="020B0604020202020204" pitchFamily="34" charset="0"/>
              </a:rPr>
              <a:t>IF</a:t>
            </a:r>
            <a:r>
              <a:rPr lang="en-US" altLang="en-US">
                <a:latin typeface="Arial" panose="020B0604020202020204" pitchFamily="34" charset="0"/>
              </a:rPr>
              <a:t> the licensee or sponsor makes our data confidential in another section of the agreement or </a:t>
            </a:r>
            <a:r>
              <a:rPr lang="en-US" altLang="en-US" b="1">
                <a:latin typeface="Arial" panose="020B0604020202020204" pitchFamily="34" charset="0"/>
              </a:rPr>
              <a:t>IF</a:t>
            </a:r>
            <a:r>
              <a:rPr lang="en-US" altLang="en-US">
                <a:latin typeface="Arial" panose="020B0604020202020204" pitchFamily="34" charset="0"/>
              </a:rPr>
              <a:t> in the contract sponsor has the right to own our data, then we need to cross reference our right to publish our results in the sections I just spoke of – this would be our second line of attack.</a:t>
            </a:r>
          </a:p>
          <a:p>
            <a:pPr marL="685800" lvl="1" indent="-228600">
              <a:lnSpc>
                <a:spcPct val="80000"/>
              </a:lnSpc>
            </a:pPr>
            <a:r>
              <a:rPr lang="en-US" altLang="en-US">
                <a:latin typeface="Arial" panose="020B0604020202020204" pitchFamily="34" charset="0"/>
              </a:rPr>
              <a:t>Our first line of attack when negotitiating confidentiality is to delete the reference in the agreement making our results confidential. </a:t>
            </a:r>
          </a:p>
          <a:p>
            <a:pPr marL="228600" indent="-228600">
              <a:lnSpc>
                <a:spcPct val="90000"/>
              </a:lnSpc>
            </a:pPr>
            <a:r>
              <a:rPr lang="en-US" altLang="en-US"/>
              <a:t>***  When Sponsor makes </a:t>
            </a:r>
            <a:r>
              <a:rPr lang="en-US" altLang="en-US" b="1"/>
              <a:t>our data/results confidential</a:t>
            </a:r>
            <a:r>
              <a:rPr lang="en-US" altLang="en-US"/>
              <a:t>, it is important for us to  reserve a non-exclusive license to use data/results for academic research and educational purposes – and for patient care if applicable.</a:t>
            </a:r>
          </a:p>
          <a:p>
            <a:pPr marL="685800" lvl="1" indent="-228600">
              <a:lnSpc>
                <a:spcPct val="80000"/>
              </a:lnSpc>
            </a:pPr>
            <a:r>
              <a:rPr lang="en-US" altLang="en-US">
                <a:latin typeface="Arial" panose="020B0604020202020204" pitchFamily="34" charset="0"/>
              </a:rPr>
              <a:t>4. Another non-negotiable concept is that as licensor, we are not the owner of the copyright on the publications – the rightful owner of the CR is the PI and it is only the PI who can grant licensee certain rights to his/her copyright. </a:t>
            </a:r>
          </a:p>
          <a:p>
            <a:pPr marL="228600" indent="-228600">
              <a:lnSpc>
                <a:spcPct val="90000"/>
              </a:lnSpc>
            </a:pPr>
            <a:endParaRPr lang="en-US" altLang="en-US"/>
          </a:p>
          <a:p>
            <a:pPr marL="228600" indent="-228600">
              <a:lnSpc>
                <a:spcPct val="90000"/>
              </a:lnSpc>
              <a:spcBef>
                <a:spcPct val="20000"/>
              </a:spcBef>
              <a:buFontTx/>
              <a:buChar char="•"/>
            </a:pPr>
            <a:endParaRPr lang="en-US" altLang="en-US">
              <a:latin typeface="Tahoma" panose="020B060403050404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1879B83-CD90-4C30-A82E-DFE4BA67473D}" type="slidenum">
              <a:rPr lang="en-US" altLang="en-US"/>
              <a:pPr/>
              <a:t>42</a:t>
            </a:fld>
            <a:endParaRPr lang="en-US" altLang="en-US"/>
          </a:p>
        </p:txBody>
      </p:sp>
      <p:sp>
        <p:nvSpPr>
          <p:cNvPr id="176130" name="Rectangle 2"/>
          <p:cNvSpPr>
            <a:spLocks noChangeArrowheads="1" noTextEdit="1"/>
          </p:cNvSpPr>
          <p:nvPr>
            <p:ph type="sldImg"/>
          </p:nvPr>
        </p:nvSpPr>
        <p:spPr>
          <a:xfrm>
            <a:off x="1168400" y="688975"/>
            <a:ext cx="4598988" cy="3449638"/>
          </a:xfrm>
          <a:ln/>
        </p:spPr>
      </p:sp>
      <p:sp>
        <p:nvSpPr>
          <p:cNvPr id="176131" name="Rectangle 3"/>
          <p:cNvSpPr>
            <a:spLocks noGrp="1" noChangeArrowheads="1"/>
          </p:cNvSpPr>
          <p:nvPr>
            <p:ph type="body" idx="1"/>
          </p:nvPr>
        </p:nvSpPr>
        <p:spPr>
          <a:xfrm>
            <a:off x="925513" y="4368800"/>
            <a:ext cx="5084762" cy="4137025"/>
          </a:xfrm>
        </p:spPr>
        <p:txBody>
          <a:bodyPr/>
          <a:lstStyle/>
          <a:p>
            <a:r>
              <a:rPr lang="en-US" altLang="en-US" sz="1000" b="1">
                <a:latin typeface="Arial" panose="020B0604020202020204" pitchFamily="34" charset="0"/>
              </a:rPr>
              <a:t>HIDE HIDE HIDE HIDE HIDE HIDE HIDE SKIP SKIP SKIP SKIP SKIP SKIP</a:t>
            </a:r>
          </a:p>
          <a:p>
            <a:r>
              <a:rPr lang="en-US" altLang="en-US" sz="1000">
                <a:latin typeface="Arial" panose="020B0604020202020204" pitchFamily="34" charset="0"/>
              </a:rPr>
              <a:t>We understand </a:t>
            </a:r>
            <a:r>
              <a:rPr lang="en-US" altLang="en-US" sz="1000" b="1">
                <a:latin typeface="Arial" panose="020B0604020202020204" pitchFamily="34" charset="0"/>
              </a:rPr>
              <a:t>why</a:t>
            </a:r>
            <a:r>
              <a:rPr lang="en-US" altLang="en-US" sz="1000">
                <a:latin typeface="Arial" panose="020B0604020202020204" pitchFamily="34" charset="0"/>
              </a:rPr>
              <a:t> the review is necessary</a:t>
            </a:r>
          </a:p>
          <a:p>
            <a:pPr lvl="1"/>
            <a:r>
              <a:rPr lang="en-US" altLang="en-US" sz="1000">
                <a:latin typeface="Arial" panose="020B0604020202020204" pitchFamily="34" charset="0"/>
              </a:rPr>
              <a:t>Our goal – “no” headlines</a:t>
            </a:r>
          </a:p>
          <a:p>
            <a:r>
              <a:rPr lang="en-US" altLang="en-US" sz="1000">
                <a:latin typeface="Arial" panose="020B0604020202020204" pitchFamily="34" charset="0"/>
              </a:rPr>
              <a:t>But remember we need </a:t>
            </a:r>
            <a:r>
              <a:rPr lang="en-US" altLang="en-US" sz="1000" b="1">
                <a:latin typeface="Arial" panose="020B0604020202020204" pitchFamily="34" charset="0"/>
              </a:rPr>
              <a:t>unrestricted</a:t>
            </a:r>
            <a:r>
              <a:rPr lang="en-US" altLang="en-US" sz="1000">
                <a:latin typeface="Arial" panose="020B0604020202020204" pitchFamily="34" charset="0"/>
              </a:rPr>
              <a:t> pub rights</a:t>
            </a:r>
            <a:r>
              <a:rPr lang="en-US" altLang="en-US">
                <a:latin typeface="Arial" panose="020B0604020202020204" pitchFamily="34" charset="0"/>
              </a:rPr>
              <a:t> </a:t>
            </a:r>
          </a:p>
          <a:p>
            <a:r>
              <a:rPr lang="en-US" altLang="en-US" sz="1000">
                <a:latin typeface="Arial" panose="020B0604020202020204" pitchFamily="34" charset="0"/>
              </a:rPr>
              <a:t>Review periods must be reasonable</a:t>
            </a:r>
          </a:p>
          <a:p>
            <a:r>
              <a:rPr lang="en-US" altLang="en-US" sz="1000">
                <a:latin typeface="Arial" panose="020B0604020202020204" pitchFamily="34" charset="0"/>
              </a:rPr>
              <a:t>	Company’s review process is sloooooow</a:t>
            </a:r>
          </a:p>
          <a:p>
            <a:r>
              <a:rPr lang="en-US" altLang="en-US" sz="1000">
                <a:latin typeface="Arial" panose="020B0604020202020204" pitchFamily="34" charset="0"/>
              </a:rPr>
              <a:t>Educate faculty – submit to Company sooner (not later)</a:t>
            </a:r>
          </a:p>
          <a:p>
            <a:r>
              <a:rPr lang="en-US" altLang="en-US" sz="1000">
                <a:latin typeface="Arial" panose="020B0604020202020204" pitchFamily="34" charset="0"/>
              </a:rPr>
              <a:t>Multi-site clinical trial study</a:t>
            </a:r>
            <a:r>
              <a:rPr lang="en-US" altLang="en-US">
                <a:latin typeface="Arial" panose="020B0604020202020204" pitchFamily="34" charset="0"/>
              </a:rPr>
              <a:t> </a:t>
            </a:r>
          </a:p>
          <a:p>
            <a:pPr lvl="1"/>
            <a:r>
              <a:rPr lang="en-US" altLang="en-US" sz="1000">
                <a:latin typeface="Arial" panose="020B0604020202020204" pitchFamily="34" charset="0"/>
              </a:rPr>
              <a:t>Unreasonable delay – e.g., wait for </a:t>
            </a:r>
            <a:r>
              <a:rPr lang="en-US" altLang="en-US" sz="1000" b="1">
                <a:latin typeface="Arial" panose="020B0604020202020204" pitchFamily="34" charset="0"/>
              </a:rPr>
              <a:t>all</a:t>
            </a:r>
            <a:r>
              <a:rPr lang="en-US" altLang="en-US" sz="1000">
                <a:latin typeface="Arial" panose="020B0604020202020204" pitchFamily="34" charset="0"/>
              </a:rPr>
              <a:t> results to be rec’d </a:t>
            </a:r>
          </a:p>
          <a:p>
            <a:pPr lvl="1"/>
            <a:r>
              <a:rPr lang="en-US" altLang="en-US" sz="1000">
                <a:latin typeface="Arial" panose="020B0604020202020204" pitchFamily="34" charset="0"/>
              </a:rPr>
              <a:t>Problems with waiting for Company to </a:t>
            </a:r>
            <a:r>
              <a:rPr lang="en-US" altLang="en-US" sz="1000" b="1">
                <a:latin typeface="Arial" panose="020B0604020202020204" pitchFamily="34" charset="0"/>
              </a:rPr>
              <a:t>analyze</a:t>
            </a:r>
            <a:r>
              <a:rPr lang="en-US" altLang="en-US" sz="1000">
                <a:latin typeface="Arial" panose="020B0604020202020204" pitchFamily="34" charset="0"/>
              </a:rPr>
              <a:t> data </a:t>
            </a:r>
          </a:p>
          <a:p>
            <a:r>
              <a:rPr lang="en-US" altLang="en-US"/>
              <a:t>Contrast w/ Biotech and Big pharma – they say their internal review process takes time and can’t be rushed. They complain that </a:t>
            </a:r>
            <a:r>
              <a:rPr lang="en-US" altLang="en-US">
                <a:latin typeface="Arial" panose="020B0604020202020204" pitchFamily="34" charset="0"/>
              </a:rPr>
              <a:t>academic colleagues are not submitting early enough and that it is not their fault. - many last minute submissions - need minimum of  4 weeks for internal corporate review - may require alliance partner review </a:t>
            </a:r>
          </a:p>
          <a:p>
            <a:r>
              <a:rPr lang="en-US" altLang="en-US">
                <a:latin typeface="Arial" panose="020B0604020202020204" pitchFamily="34" charset="0"/>
              </a:rPr>
              <a:t>clinical trial publication:  if study is part of multi-center study, need to wait for all results to be received and analyzed by Company</a:t>
            </a:r>
          </a:p>
          <a:p>
            <a:pPr>
              <a:lnSpc>
                <a:spcPct val="90000"/>
              </a:lnSpc>
            </a:pPr>
            <a:r>
              <a:rPr lang="en-US" altLang="en-US" sz="1000">
                <a:latin typeface="Arial" panose="020B0604020202020204" pitchFamily="34" charset="0"/>
              </a:rPr>
              <a:t>Big Pharma says Research publications are windows into the soul of the enterprise.  As a result the review process will be time-consuming. </a:t>
            </a:r>
            <a:r>
              <a:rPr lang="en-US" altLang="en-US" sz="900">
                <a:latin typeface="Arial" panose="020B0604020202020204" pitchFamily="34" charset="0"/>
              </a:rPr>
              <a:t>60 day review period prior to submission for publication and Highly sensitive information may be subject to prior approval ---- </a:t>
            </a:r>
            <a:r>
              <a:rPr lang="en-US" altLang="en-US" sz="1000">
                <a:latin typeface="Arial" panose="020B0604020202020204" pitchFamily="34" charset="0"/>
              </a:rPr>
              <a:t>Right to delay submission of patentable subject matter as covered in previous sections. End</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4AFE039-F16F-4E76-A06B-A59468E4DA27}" type="slidenum">
              <a:rPr lang="en-US" altLang="en-US"/>
              <a:pPr/>
              <a:t>43</a:t>
            </a:fld>
            <a:endParaRPr lang="en-US" altLang="en-US"/>
          </a:p>
        </p:txBody>
      </p:sp>
      <p:sp>
        <p:nvSpPr>
          <p:cNvPr id="178178" name="Rectangle 2"/>
          <p:cNvSpPr>
            <a:spLocks noChangeArrowheads="1" noTextEdit="1"/>
          </p:cNvSpPr>
          <p:nvPr>
            <p:ph type="sldImg"/>
          </p:nvPr>
        </p:nvSpPr>
        <p:spPr>
          <a:xfrm>
            <a:off x="1168400" y="688975"/>
            <a:ext cx="4598988" cy="3449638"/>
          </a:xfrm>
          <a:ln/>
        </p:spPr>
      </p:sp>
      <p:sp>
        <p:nvSpPr>
          <p:cNvPr id="178179" name="Rectangle 3"/>
          <p:cNvSpPr>
            <a:spLocks noGrp="1" noChangeArrowheads="1"/>
          </p:cNvSpPr>
          <p:nvPr>
            <p:ph type="body" idx="1"/>
          </p:nvPr>
        </p:nvSpPr>
        <p:spPr>
          <a:xfrm>
            <a:off x="925513" y="4368800"/>
            <a:ext cx="5084762" cy="4137025"/>
          </a:xfrm>
        </p:spPr>
        <p:txBody>
          <a:bodyPr/>
          <a:lstStyle/>
          <a:p>
            <a:r>
              <a:rPr lang="en-US" altLang="en-US" sz="900">
                <a:latin typeface="Tahoma" panose="020B0604030504040204" pitchFamily="34" charset="0"/>
              </a:rPr>
              <a:t>When we want to publish our results, we agree to allow the licensee or sponsor the right to review and provide comments on it (no approval rights, though) but the question is how long of a review period is long enough??</a:t>
            </a:r>
          </a:p>
          <a:p>
            <a:r>
              <a:rPr lang="en-US" altLang="en-US" sz="900">
                <a:latin typeface="Tahoma" panose="020B0604030504040204" pitchFamily="34" charset="0"/>
              </a:rPr>
              <a:t>The not for profits (US) and for profits all understand </a:t>
            </a:r>
            <a:r>
              <a:rPr lang="en-US" altLang="en-US" sz="900" b="1">
                <a:latin typeface="Tahoma" panose="020B0604030504040204" pitchFamily="34" charset="0"/>
              </a:rPr>
              <a:t>WHY</a:t>
            </a:r>
            <a:r>
              <a:rPr lang="en-US" altLang="en-US" sz="900">
                <a:latin typeface="Tahoma" panose="020B0604030504040204" pitchFamily="34" charset="0"/>
              </a:rPr>
              <a:t> a review period is necessary but we don’t often agree on how long the review period should be. We say that the Company’s review process is too slow but they say they aren’t slow, that the review is done on several different corporate levels.  We do agree that we need to educate our faculty to submit pre-publications to the Company sooner – instead of later.</a:t>
            </a:r>
          </a:p>
          <a:p>
            <a:endParaRPr lang="en-US" altLang="en-US" sz="900">
              <a:latin typeface="Tahoma" panose="020B0604030504040204" pitchFamily="34" charset="0"/>
            </a:endParaRPr>
          </a:p>
          <a:p>
            <a:r>
              <a:rPr lang="en-US" altLang="en-US" sz="900">
                <a:latin typeface="Tahoma" panose="020B0604030504040204" pitchFamily="34" charset="0"/>
              </a:rPr>
              <a:t>So we all agree that the </a:t>
            </a:r>
            <a:r>
              <a:rPr lang="en-US" altLang="en-US" sz="900" b="1">
                <a:latin typeface="Tahoma" panose="020B0604030504040204" pitchFamily="34" charset="0"/>
              </a:rPr>
              <a:t>Review period m</a:t>
            </a:r>
            <a:r>
              <a:rPr lang="en-US" altLang="en-US" sz="900">
                <a:latin typeface="Tahoma" panose="020B0604030504040204" pitchFamily="34" charset="0"/>
              </a:rPr>
              <a:t>ust be </a:t>
            </a:r>
            <a:r>
              <a:rPr lang="en-US" altLang="en-US" sz="900" b="1">
                <a:latin typeface="Tahoma" panose="020B0604030504040204" pitchFamily="34" charset="0"/>
              </a:rPr>
              <a:t>reasonable and must be a specific number of days – the length for the review period will vary depending on whether we are asking for an abstract or a manuscript to be reviewed. We will allow </a:t>
            </a:r>
            <a:r>
              <a:rPr lang="en-US" altLang="en-US" sz="900">
                <a:latin typeface="Tahoma" panose="020B0604030504040204" pitchFamily="34" charset="0"/>
              </a:rPr>
              <a:t>longer review periods on a case by case basis (when licensee shows real need) but this </a:t>
            </a:r>
            <a:r>
              <a:rPr lang="en-US" altLang="en-US" sz="900" b="1">
                <a:latin typeface="Tahoma" panose="020B0604030504040204" pitchFamily="34" charset="0"/>
              </a:rPr>
              <a:t>must</a:t>
            </a:r>
            <a:r>
              <a:rPr lang="en-US" altLang="en-US" sz="900">
                <a:latin typeface="Tahoma" panose="020B0604030504040204" pitchFamily="34" charset="0"/>
              </a:rPr>
              <a:t> be discussed with and oftentimes initialed by PI.</a:t>
            </a:r>
          </a:p>
          <a:p>
            <a:endParaRPr lang="en-US" altLang="en-US" sz="900">
              <a:latin typeface="Tahoma" panose="020B0604030504040204" pitchFamily="34" charset="0"/>
            </a:endParaRPr>
          </a:p>
          <a:p>
            <a:r>
              <a:rPr lang="en-US" altLang="en-US" sz="900">
                <a:latin typeface="Tahoma" panose="020B0604030504040204" pitchFamily="34" charset="0"/>
              </a:rPr>
              <a:t>We also allow our PI’s publication rights to be delayed in order to protect IP thereby allowing enough time to prepare and file a patent application</a:t>
            </a:r>
          </a:p>
          <a:p>
            <a:pPr lvl="3"/>
            <a:r>
              <a:rPr lang="en-US" altLang="en-US" sz="900">
                <a:latin typeface="Tahoma" panose="020B0604030504040204" pitchFamily="34" charset="0"/>
              </a:rPr>
              <a:t>Again, the delay must be </a:t>
            </a:r>
            <a:r>
              <a:rPr lang="en-US" altLang="en-US" sz="900" b="1">
                <a:latin typeface="Tahoma" panose="020B0604030504040204" pitchFamily="34" charset="0"/>
              </a:rPr>
              <a:t>for</a:t>
            </a:r>
            <a:r>
              <a:rPr lang="en-US" altLang="en-US" sz="900">
                <a:latin typeface="Tahoma" panose="020B0604030504040204" pitchFamily="34" charset="0"/>
              </a:rPr>
              <a:t> </a:t>
            </a:r>
            <a:r>
              <a:rPr lang="en-US" altLang="en-US" sz="900" b="1">
                <a:latin typeface="Tahoma" panose="020B0604030504040204" pitchFamily="34" charset="0"/>
              </a:rPr>
              <a:t>a</a:t>
            </a:r>
            <a:r>
              <a:rPr lang="en-US" altLang="en-US" sz="900">
                <a:latin typeface="Tahoma" panose="020B0604030504040204" pitchFamily="34" charset="0"/>
              </a:rPr>
              <a:t> </a:t>
            </a:r>
            <a:r>
              <a:rPr lang="en-US" altLang="en-US" sz="900" b="1">
                <a:latin typeface="Tahoma" panose="020B0604030504040204" pitchFamily="34" charset="0"/>
              </a:rPr>
              <a:t>reasonable</a:t>
            </a:r>
            <a:r>
              <a:rPr lang="en-US" altLang="en-US" sz="900">
                <a:latin typeface="Tahoma" panose="020B0604030504040204" pitchFamily="34" charset="0"/>
              </a:rPr>
              <a:t> amount of time and and must be </a:t>
            </a:r>
            <a:r>
              <a:rPr lang="en-US" altLang="en-US" sz="900" b="1">
                <a:latin typeface="Tahoma" panose="020B0604030504040204" pitchFamily="34" charset="0"/>
              </a:rPr>
              <a:t>specified – it is usual to agree to delaying publication for an additional </a:t>
            </a:r>
            <a:r>
              <a:rPr lang="en-US" altLang="en-US" sz="900">
                <a:latin typeface="Tahoma" panose="020B0604030504040204" pitchFamily="34" charset="0"/>
              </a:rPr>
              <a:t>60 – 90 days for filing patent applications. </a:t>
            </a:r>
          </a:p>
          <a:p>
            <a:pPr lvl="3"/>
            <a:endParaRPr lang="en-US" altLang="en-US" sz="900">
              <a:latin typeface="Tahoma" panose="020B0604030504040204" pitchFamily="34" charset="0"/>
            </a:endParaRPr>
          </a:p>
          <a:p>
            <a:pPr lvl="3"/>
            <a:r>
              <a:rPr lang="en-US" altLang="en-US" sz="900" i="1">
                <a:latin typeface="Tahoma" panose="020B0604030504040204" pitchFamily="34" charset="0"/>
              </a:rPr>
              <a:t>You can assume that Biotech and and Big Pharma want us to not publish soon and they’d prefer that we would not publish at all and keep all that we find confidential</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CB577D9-0596-41D5-A75A-33C51D27D107}" type="slidenum">
              <a:rPr lang="en-US" altLang="en-US"/>
              <a:pPr/>
              <a:t>44</a:t>
            </a:fld>
            <a:endParaRPr lang="en-US" altLang="en-US"/>
          </a:p>
        </p:txBody>
      </p:sp>
      <p:sp>
        <p:nvSpPr>
          <p:cNvPr id="180226" name="Rectangle 2"/>
          <p:cNvSpPr>
            <a:spLocks noChangeArrowheads="1" noTextEdit="1"/>
          </p:cNvSpPr>
          <p:nvPr>
            <p:ph type="sldImg"/>
          </p:nvPr>
        </p:nvSpPr>
        <p:spPr>
          <a:xfrm>
            <a:off x="1168400" y="688975"/>
            <a:ext cx="4598988" cy="3449638"/>
          </a:xfrm>
          <a:ln/>
        </p:spPr>
      </p:sp>
      <p:sp>
        <p:nvSpPr>
          <p:cNvPr id="180227" name="Rectangle 3"/>
          <p:cNvSpPr>
            <a:spLocks noGrp="1" noChangeArrowheads="1"/>
          </p:cNvSpPr>
          <p:nvPr>
            <p:ph type="body" idx="1"/>
          </p:nvPr>
        </p:nvSpPr>
        <p:spPr>
          <a:xfrm>
            <a:off x="925513" y="4368800"/>
            <a:ext cx="5084762" cy="4137025"/>
          </a:xfrm>
        </p:spPr>
        <p:txBody>
          <a:bodyPr/>
          <a:lstStyle/>
          <a:p>
            <a:r>
              <a:rPr lang="en-US" altLang="en-US" sz="1000">
                <a:latin typeface="Maiandra GD" panose="020E0502030308020204" pitchFamily="34" charset="0"/>
              </a:rPr>
              <a:t>Okay, so WHAT CAN WE PUBLISH – </a:t>
            </a:r>
          </a:p>
          <a:p>
            <a:pPr>
              <a:lnSpc>
                <a:spcPct val="90000"/>
              </a:lnSpc>
              <a:spcBef>
                <a:spcPct val="20000"/>
              </a:spcBef>
              <a:buFontTx/>
              <a:buChar char="•"/>
            </a:pPr>
            <a:r>
              <a:rPr lang="en-US" altLang="en-US" sz="1000">
                <a:latin typeface="Maiandra GD" panose="020E0502030308020204" pitchFamily="34" charset="0"/>
              </a:rPr>
              <a:t>We want to publish </a:t>
            </a:r>
            <a:r>
              <a:rPr lang="en-US" altLang="en-US" sz="1000" b="1">
                <a:latin typeface="Maiandra GD" panose="020E0502030308020204" pitchFamily="34" charset="0"/>
              </a:rPr>
              <a:t>everything</a:t>
            </a:r>
            <a:r>
              <a:rPr lang="en-US" altLang="en-US" sz="1000">
                <a:latin typeface="Maiandra GD" panose="020E0502030308020204" pitchFamily="34" charset="0"/>
              </a:rPr>
              <a:t> and we don’t want anyone telling us what we or cannot publish </a:t>
            </a:r>
          </a:p>
          <a:p>
            <a:pPr>
              <a:lnSpc>
                <a:spcPct val="90000"/>
              </a:lnSpc>
              <a:spcBef>
                <a:spcPct val="20000"/>
              </a:spcBef>
              <a:buFontTx/>
              <a:buChar char="•"/>
            </a:pPr>
            <a:r>
              <a:rPr lang="en-US" altLang="en-US" sz="1000">
                <a:latin typeface="Maiandra GD" panose="020E0502030308020204" pitchFamily="34" charset="0"/>
              </a:rPr>
              <a:t>We do compromise and agree to publish </a:t>
            </a:r>
            <a:r>
              <a:rPr lang="en-US" altLang="en-US" sz="1000" b="1">
                <a:latin typeface="Maiandra GD" panose="020E0502030308020204" pitchFamily="34" charset="0"/>
              </a:rPr>
              <a:t>only enough</a:t>
            </a:r>
            <a:r>
              <a:rPr lang="en-US" altLang="en-US" sz="1000">
                <a:latin typeface="Maiandra GD" panose="020E0502030308020204" pitchFamily="34" charset="0"/>
              </a:rPr>
              <a:t> data needed to support conclusions and to not publish </a:t>
            </a:r>
            <a:r>
              <a:rPr lang="en-US" altLang="en-US" sz="1000" b="1">
                <a:latin typeface="Maiandra GD" panose="020E0502030308020204" pitchFamily="34" charset="0"/>
              </a:rPr>
              <a:t>all of the data</a:t>
            </a:r>
          </a:p>
          <a:p>
            <a:pPr>
              <a:lnSpc>
                <a:spcPct val="90000"/>
              </a:lnSpc>
              <a:spcBef>
                <a:spcPct val="20000"/>
              </a:spcBef>
              <a:buFontTx/>
              <a:buChar char="•"/>
            </a:pPr>
            <a:r>
              <a:rPr lang="en-US" altLang="en-US" sz="1000">
                <a:latin typeface="Maiandra GD" panose="020E0502030308020204" pitchFamily="34" charset="0"/>
              </a:rPr>
              <a:t>We often need to educate the for profit entities that there is a difference between  </a:t>
            </a:r>
            <a:r>
              <a:rPr lang="en-US" altLang="en-US" sz="1000" b="1">
                <a:latin typeface="Maiandra GD" panose="020E0502030308020204" pitchFamily="34" charset="0"/>
              </a:rPr>
              <a:t>young</a:t>
            </a:r>
            <a:r>
              <a:rPr lang="en-US" altLang="en-US" sz="1000">
                <a:latin typeface="Maiandra GD" panose="020E0502030308020204" pitchFamily="34" charset="0"/>
              </a:rPr>
              <a:t> data, </a:t>
            </a:r>
            <a:r>
              <a:rPr lang="en-US" altLang="en-US" sz="1000" b="1">
                <a:latin typeface="Maiandra GD" panose="020E0502030308020204" pitchFamily="34" charset="0"/>
              </a:rPr>
              <a:t>stale</a:t>
            </a:r>
            <a:r>
              <a:rPr lang="en-US" altLang="en-US" sz="1000">
                <a:latin typeface="Maiandra GD" panose="020E0502030308020204" pitchFamily="34" charset="0"/>
              </a:rPr>
              <a:t> or </a:t>
            </a:r>
            <a:r>
              <a:rPr lang="en-US" altLang="en-US" sz="1000" b="1">
                <a:latin typeface="Maiandra GD" panose="020E0502030308020204" pitchFamily="34" charset="0"/>
              </a:rPr>
              <a:t>old</a:t>
            </a:r>
            <a:r>
              <a:rPr lang="en-US" altLang="en-US" sz="1000">
                <a:latin typeface="Maiandra GD" panose="020E0502030308020204" pitchFamily="34" charset="0"/>
              </a:rPr>
              <a:t> data and raw data – we need to publish the young data (not the raw data) before someone else publishes it or before it becomes stale. </a:t>
            </a:r>
          </a:p>
          <a:p>
            <a:r>
              <a:rPr lang="en-US" altLang="en-US" sz="1000">
                <a:latin typeface="Maiandra GD" panose="020E0502030308020204" pitchFamily="34" charset="0"/>
              </a:rPr>
              <a:t>Also the for profits recognize that our ability to publish the results of our research is our “academic currency” and in turn the Res Inst recognizes we shouldn’t publish the Company’s confidential information that they provided to us for us to perform the research.  </a:t>
            </a:r>
            <a:r>
              <a:rPr lang="en-US" altLang="en-US" sz="1000" i="1">
                <a:latin typeface="Maiandra GD" panose="020E0502030308020204" pitchFamily="34" charset="0"/>
              </a:rPr>
              <a:t>We agree that the information they provide us to perform our research is confidential but we don’t agree to their need to make the results from our research confidential.</a:t>
            </a:r>
            <a:r>
              <a:rPr lang="en-US" altLang="en-US" sz="1000">
                <a:latin typeface="Maiandra GD" panose="020E0502030308020204" pitchFamily="34" charset="0"/>
              </a:rPr>
              <a:t> </a:t>
            </a:r>
          </a:p>
          <a:p>
            <a:endParaRPr lang="en-US" altLang="en-US" sz="1000">
              <a:latin typeface="Maiandra GD" panose="020E0502030308020204" pitchFamily="34" charset="0"/>
            </a:endParaRPr>
          </a:p>
          <a:p>
            <a:endParaRPr lang="en-US" altLang="en-US" sz="1000">
              <a:latin typeface="Maiandra GD" panose="020E0502030308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C722461-90CD-407D-A376-A97C92CF3F61}" type="slidenum">
              <a:rPr lang="en-US" altLang="en-US"/>
              <a:pPr/>
              <a:t>45</a:t>
            </a:fld>
            <a:endParaRPr lang="en-US" altLang="en-US"/>
          </a:p>
        </p:txBody>
      </p:sp>
      <p:sp>
        <p:nvSpPr>
          <p:cNvPr id="182274" name="Rectangle 2"/>
          <p:cNvSpPr>
            <a:spLocks noChangeArrowheads="1" noTextEdit="1"/>
          </p:cNvSpPr>
          <p:nvPr>
            <p:ph type="sldImg"/>
          </p:nvPr>
        </p:nvSpPr>
        <p:spPr>
          <a:xfrm>
            <a:off x="1168400" y="688975"/>
            <a:ext cx="4598988" cy="3449638"/>
          </a:xfrm>
          <a:ln/>
        </p:spPr>
      </p:sp>
      <p:sp>
        <p:nvSpPr>
          <p:cNvPr id="182275" name="Rectangle 3"/>
          <p:cNvSpPr>
            <a:spLocks noGrp="1" noChangeArrowheads="1"/>
          </p:cNvSpPr>
          <p:nvPr>
            <p:ph type="body" idx="1"/>
          </p:nvPr>
        </p:nvSpPr>
        <p:spPr>
          <a:xfrm>
            <a:off x="925513" y="4368800"/>
            <a:ext cx="5084762" cy="4137025"/>
          </a:xfrm>
        </p:spPr>
        <p:txBody>
          <a:bodyPr/>
          <a:lstStyle/>
          <a:p>
            <a:pPr>
              <a:lnSpc>
                <a:spcPct val="120000"/>
              </a:lnSpc>
              <a:spcBef>
                <a:spcPct val="20000"/>
              </a:spcBef>
              <a:buFontTx/>
              <a:buChar char="•"/>
            </a:pPr>
            <a:r>
              <a:rPr lang="en-US" altLang="en-US" sz="1000">
                <a:latin typeface="Tahoma" panose="020B0604030504040204" pitchFamily="34" charset="0"/>
              </a:rPr>
              <a:t>So How do we Monitor or Control our Faculty’s Enthusiasm ?? Or put another way. How to We Try to Prevent a Breach? We want to prevent the breach before it happens and we do this by …  </a:t>
            </a:r>
            <a:br>
              <a:rPr lang="en-US" altLang="en-US" sz="1000">
                <a:latin typeface="Tahoma" panose="020B0604030504040204" pitchFamily="34" charset="0"/>
              </a:rPr>
            </a:br>
            <a:endParaRPr lang="en-US" altLang="en-US" sz="1000">
              <a:latin typeface="Tahoma" panose="020B0604030504040204" pitchFamily="34" charset="0"/>
            </a:endParaRPr>
          </a:p>
          <a:p>
            <a:pPr>
              <a:lnSpc>
                <a:spcPct val="120000"/>
              </a:lnSpc>
              <a:spcBef>
                <a:spcPct val="20000"/>
              </a:spcBef>
              <a:buFontTx/>
              <a:buChar char="•"/>
            </a:pPr>
            <a:r>
              <a:rPr lang="en-US" altLang="en-US" sz="1000">
                <a:latin typeface="Tahoma" panose="020B0604030504040204" pitchFamily="34" charset="0"/>
              </a:rPr>
              <a:t>First, educating our Faculty with regard to the standards in the publishing industry and how those standards relate to our rules and regulations</a:t>
            </a:r>
          </a:p>
          <a:p>
            <a:pPr lvl="1">
              <a:lnSpc>
                <a:spcPct val="90000"/>
              </a:lnSpc>
              <a:spcBef>
                <a:spcPct val="20000"/>
              </a:spcBef>
              <a:buFontTx/>
              <a:buChar char="–"/>
            </a:pPr>
            <a:r>
              <a:rPr lang="en-US" altLang="en-US" sz="1000">
                <a:latin typeface="Tahoma" panose="020B0604030504040204" pitchFamily="34" charset="0"/>
              </a:rPr>
              <a:t>Enthusiasm and “I didn’t know” are never acceptable excuses for premature publication - for example submitting a manuscript for publication before the licensee or sponsor has had an opportunity to review the publication. </a:t>
            </a:r>
          </a:p>
          <a:p>
            <a:pPr lvl="1">
              <a:lnSpc>
                <a:spcPct val="90000"/>
              </a:lnSpc>
              <a:spcBef>
                <a:spcPct val="20000"/>
              </a:spcBef>
              <a:buFontTx/>
              <a:buChar char="–"/>
            </a:pPr>
            <a:r>
              <a:rPr lang="en-US" altLang="en-US" sz="1000">
                <a:latin typeface="Tahoma" panose="020B0604030504040204" pitchFamily="34" charset="0"/>
              </a:rPr>
              <a:t>We also Include in their education that the PIs need to submit their publications to the sponsor earlier instead of later.</a:t>
            </a:r>
          </a:p>
          <a:p>
            <a:pPr lvl="1">
              <a:lnSpc>
                <a:spcPct val="90000"/>
              </a:lnSpc>
              <a:spcBef>
                <a:spcPct val="20000"/>
              </a:spcBef>
              <a:buFontTx/>
              <a:buChar char="•"/>
            </a:pPr>
            <a:r>
              <a:rPr lang="en-US" altLang="en-US" sz="1000" i="1">
                <a:latin typeface="Tahoma" panose="020B0604030504040204" pitchFamily="34" charset="0"/>
              </a:rPr>
              <a:t>During the education process, we also stress the importance of “no headlines”  and we emphasize that their reputation is at stake</a:t>
            </a:r>
          </a:p>
          <a:p>
            <a:pPr>
              <a:lnSpc>
                <a:spcPct val="90000"/>
              </a:lnSpc>
              <a:spcBef>
                <a:spcPct val="20000"/>
              </a:spcBef>
              <a:buFontTx/>
              <a:buChar char="•"/>
            </a:pPr>
            <a:r>
              <a:rPr lang="en-US" altLang="en-US" sz="1000">
                <a:latin typeface="Tahoma" panose="020B0604030504040204" pitchFamily="34" charset="0"/>
              </a:rPr>
              <a:t>In several very complex and unusual agreements, we have instituted </a:t>
            </a:r>
            <a:r>
              <a:rPr lang="en-US" altLang="en-US" sz="1000" b="1">
                <a:latin typeface="Tahoma" panose="020B0604030504040204" pitchFamily="34" charset="0"/>
              </a:rPr>
              <a:t>Administrative Oversight and created checklists to help remind the PI of some of his/her obligations under an agreement.  In some cases we even have the PI </a:t>
            </a:r>
            <a:r>
              <a:rPr lang="en-US" altLang="en-US" sz="1000">
                <a:latin typeface="Tahoma" panose="020B0604030504040204" pitchFamily="34" charset="0"/>
              </a:rPr>
              <a:t>agree to and acknowledge certain provisions in the contract</a:t>
            </a:r>
          </a:p>
          <a:p>
            <a:pPr lvl="1">
              <a:lnSpc>
                <a:spcPct val="90000"/>
              </a:lnSpc>
              <a:spcBef>
                <a:spcPct val="20000"/>
              </a:spcBef>
              <a:buFontTx/>
              <a:buChar char="•"/>
            </a:pPr>
            <a:endParaRPr lang="en-US" altLang="en-US" sz="1000">
              <a:latin typeface="Tahoma" panose="020B0604030504040204" pitchFamily="34" charset="0"/>
            </a:endParaRPr>
          </a:p>
          <a:p>
            <a:pPr lvl="1"/>
            <a:endParaRPr lang="en-US" altLang="en-US" sz="800">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57C2CD3-1475-4CA0-BFBD-2107657A09AB}" type="slidenum">
              <a:rPr lang="en-US" altLang="en-US"/>
              <a:pPr/>
              <a:t>46</a:t>
            </a:fld>
            <a:endParaRPr lang="en-US" altLang="en-US"/>
          </a:p>
        </p:txBody>
      </p:sp>
      <p:sp>
        <p:nvSpPr>
          <p:cNvPr id="184322" name="Rectangle 2"/>
          <p:cNvSpPr>
            <a:spLocks noChangeArrowheads="1" noTextEdit="1"/>
          </p:cNvSpPr>
          <p:nvPr>
            <p:ph type="sldImg"/>
          </p:nvPr>
        </p:nvSpPr>
        <p:spPr>
          <a:xfrm>
            <a:off x="1168400" y="688975"/>
            <a:ext cx="4598988" cy="3449638"/>
          </a:xfrm>
          <a:ln/>
        </p:spPr>
      </p:sp>
      <p:sp>
        <p:nvSpPr>
          <p:cNvPr id="184323" name="Rectangle 3"/>
          <p:cNvSpPr>
            <a:spLocks noGrp="1" noChangeArrowheads="1"/>
          </p:cNvSpPr>
          <p:nvPr>
            <p:ph type="body" idx="1"/>
          </p:nvPr>
        </p:nvSpPr>
        <p:spPr>
          <a:xfrm>
            <a:off x="925513" y="4368800"/>
            <a:ext cx="5084762" cy="4137025"/>
          </a:xfrm>
        </p:spPr>
        <p:txBody>
          <a:bodyPr/>
          <a:lstStyle/>
          <a:p>
            <a:r>
              <a:rPr lang="en-US" altLang="en-US" sz="1000">
                <a:latin typeface="Arial" panose="020B0604020202020204" pitchFamily="34" charset="0"/>
              </a:rPr>
              <a:t>So what are some Real World Deal Breakers when it comes to Publication?</a:t>
            </a:r>
          </a:p>
          <a:p>
            <a:r>
              <a:rPr lang="en-US" altLang="en-US" sz="1000">
                <a:latin typeface="Arial" panose="020B0604020202020204" pitchFamily="34" charset="0"/>
              </a:rPr>
              <a:t>One is where the Company/Sponsor demands that approve or control our right to publish</a:t>
            </a:r>
          </a:p>
          <a:p>
            <a:pPr lvl="1"/>
            <a:r>
              <a:rPr lang="en-US" altLang="en-US" sz="1000">
                <a:latin typeface="Arial" panose="020B0604020202020204" pitchFamily="34" charset="0"/>
              </a:rPr>
              <a:t>Another is where the Sponsor insists upon an </a:t>
            </a:r>
            <a:r>
              <a:rPr lang="en-US" altLang="en-US" sz="1000" b="1">
                <a:latin typeface="Arial" panose="020B0604020202020204" pitchFamily="34" charset="0"/>
              </a:rPr>
              <a:t>Unreasonable delay</a:t>
            </a:r>
            <a:r>
              <a:rPr lang="en-US" altLang="en-US" sz="1000">
                <a:latin typeface="Arial" panose="020B0604020202020204" pitchFamily="34" charset="0"/>
              </a:rPr>
              <a:t> to review a manuscript or abstract before publishing or an insists upon an Unreasonable delay for filing patent applicatio</a:t>
            </a:r>
          </a:p>
          <a:p>
            <a:pPr lvl="1"/>
            <a:endParaRPr lang="en-US" altLang="en-US" sz="1000">
              <a:latin typeface="Arial" panose="020B0604020202020204" pitchFamily="34" charset="0"/>
            </a:endParaRPr>
          </a:p>
          <a:p>
            <a:pPr lvl="1">
              <a:buFontTx/>
              <a:buChar char="•"/>
            </a:pPr>
            <a:r>
              <a:rPr lang="en-US" altLang="en-US" sz="1000">
                <a:latin typeface="Arial" panose="020B0604020202020204" pitchFamily="34" charset="0"/>
              </a:rPr>
              <a:t>Another deal breaker is where Sponsor will </a:t>
            </a:r>
            <a:r>
              <a:rPr lang="en-US" altLang="en-US" sz="1000" b="1">
                <a:latin typeface="Arial" panose="020B0604020202020204" pitchFamily="34" charset="0"/>
              </a:rPr>
              <a:t>not</a:t>
            </a:r>
            <a:r>
              <a:rPr lang="en-US" altLang="en-US" sz="1000">
                <a:latin typeface="Arial" panose="020B0604020202020204" pitchFamily="34" charset="0"/>
              </a:rPr>
              <a:t> </a:t>
            </a:r>
            <a:r>
              <a:rPr lang="en-US" altLang="en-US" sz="1000" b="1">
                <a:latin typeface="Arial" panose="020B0604020202020204" pitchFamily="34" charset="0"/>
              </a:rPr>
              <a:t>cross reference</a:t>
            </a:r>
            <a:r>
              <a:rPr lang="en-US" altLang="en-US" sz="1000">
                <a:latin typeface="Arial" panose="020B0604020202020204" pitchFamily="34" charset="0"/>
              </a:rPr>
              <a:t> our publication rights in confidentiality section &amp; section where Sponsor owns data </a:t>
            </a:r>
          </a:p>
          <a:p>
            <a:r>
              <a:rPr lang="en-US" altLang="en-US" sz="1000">
                <a:latin typeface="Arial" panose="020B0604020202020204" pitchFamily="34" charset="0"/>
              </a:rPr>
              <a:t>There is rarely publication related deal breaker – but they do exist – I know for a fact that they do exist. The most frequent deal breaker is where the sponsor demands approval rights on our publications.</a:t>
            </a:r>
          </a:p>
          <a:p>
            <a:pPr lvl="1">
              <a:lnSpc>
                <a:spcPct val="90000"/>
              </a:lnSpc>
            </a:pPr>
            <a:endParaRPr lang="en-US" altLang="en-US" sz="10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6D4C641-A9F2-4667-8FCD-7AE8D19E02A0}" type="slidenum">
              <a:rPr lang="en-US" altLang="en-US"/>
              <a:pPr/>
              <a:t>47</a:t>
            </a:fld>
            <a:endParaRPr lang="en-US" altLang="en-US"/>
          </a:p>
        </p:txBody>
      </p:sp>
      <p:sp>
        <p:nvSpPr>
          <p:cNvPr id="186370" name="Rectangle 2"/>
          <p:cNvSpPr>
            <a:spLocks noChangeArrowheads="1" noTextEdit="1"/>
          </p:cNvSpPr>
          <p:nvPr>
            <p:ph type="sldImg"/>
          </p:nvPr>
        </p:nvSpPr>
        <p:spPr>
          <a:xfrm>
            <a:off x="1168400" y="688975"/>
            <a:ext cx="4598988" cy="3449638"/>
          </a:xfrm>
          <a:ln/>
        </p:spPr>
      </p:sp>
      <p:sp>
        <p:nvSpPr>
          <p:cNvPr id="186371" name="Rectangle 3"/>
          <p:cNvSpPr>
            <a:spLocks noGrp="1" noChangeArrowheads="1"/>
          </p:cNvSpPr>
          <p:nvPr>
            <p:ph type="body" idx="1"/>
          </p:nvPr>
        </p:nvSpPr>
        <p:spPr>
          <a:xfrm>
            <a:off x="925513" y="4368800"/>
            <a:ext cx="5084762" cy="4137025"/>
          </a:xfrm>
        </p:spPr>
        <p:txBody>
          <a:bodyPr/>
          <a:lstStyle/>
          <a:p>
            <a:r>
              <a:rPr lang="en-US" altLang="en-US">
                <a:latin typeface="Maiandra GD" panose="020E0502030308020204" pitchFamily="34" charset="0"/>
              </a:rPr>
              <a:t>Here is our ideal or “IN OUR DREAMS” Publication Clause ---</a:t>
            </a:r>
          </a:p>
          <a:p>
            <a:r>
              <a:rPr lang="en-US" altLang="en-US">
                <a:latin typeface="Maiandra GD" panose="020E0502030308020204" pitchFamily="34" charset="0"/>
              </a:rPr>
              <a:t>Institution shall have the right to publish or disclose all results of the research. </a:t>
            </a:r>
          </a:p>
          <a:p>
            <a:endParaRPr lang="en-US" altLang="en-US">
              <a:latin typeface="Maiandra GD" panose="020E0502030308020204" pitchFamily="34" charset="0"/>
            </a:endParaRPr>
          </a:p>
          <a:p>
            <a:r>
              <a:rPr lang="en-US" altLang="en-US" i="1">
                <a:latin typeface="Maiandra GD" panose="020E0502030308020204" pitchFamily="34" charset="0"/>
              </a:rPr>
              <a:t>T</a:t>
            </a:r>
            <a:r>
              <a:rPr lang="en-US" altLang="en-US" b="1" i="1">
                <a:latin typeface="Maiandra GD" panose="020E0502030308020204" pitchFamily="34" charset="0"/>
              </a:rPr>
              <a:t>o the extent that Company /Sponsor confidential information is needed to support the publication</a:t>
            </a:r>
            <a:r>
              <a:rPr lang="en-US" altLang="en-US">
                <a:latin typeface="Maiandra GD" panose="020E0502030308020204" pitchFamily="34" charset="0"/>
              </a:rPr>
              <a:t>, Institution shall have the right to include such confidential information in the publication or disclosure.”</a:t>
            </a:r>
          </a:p>
          <a:p>
            <a:endParaRPr lang="en-US" altLang="en-US">
              <a:latin typeface="Maiandra GD" panose="020E0502030308020204" pitchFamily="34" charset="0"/>
            </a:endParaRPr>
          </a:p>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19D7E01-CFF0-4326-9613-BA60B4146A48}" type="slidenum">
              <a:rPr lang="en-US" altLang="en-US"/>
              <a:pPr/>
              <a:t>48</a:t>
            </a:fld>
            <a:endParaRPr lang="en-US" altLang="en-US"/>
          </a:p>
        </p:txBody>
      </p:sp>
      <p:sp>
        <p:nvSpPr>
          <p:cNvPr id="188418" name="Rectangle 2"/>
          <p:cNvSpPr>
            <a:spLocks noChangeArrowheads="1" noTextEdit="1"/>
          </p:cNvSpPr>
          <p:nvPr>
            <p:ph type="sldImg"/>
          </p:nvPr>
        </p:nvSpPr>
        <p:spPr>
          <a:xfrm>
            <a:off x="1168400" y="688975"/>
            <a:ext cx="4598988" cy="3449638"/>
          </a:xfrm>
          <a:ln/>
        </p:spPr>
      </p:sp>
      <p:sp>
        <p:nvSpPr>
          <p:cNvPr id="188419" name="Rectangle 3"/>
          <p:cNvSpPr>
            <a:spLocks noGrp="1" noChangeArrowheads="1"/>
          </p:cNvSpPr>
          <p:nvPr>
            <p:ph type="body" idx="1"/>
          </p:nvPr>
        </p:nvSpPr>
        <p:spPr>
          <a:xfrm>
            <a:off x="925513" y="4368800"/>
            <a:ext cx="5084762" cy="4137025"/>
          </a:xfrm>
        </p:spPr>
        <p:txBody>
          <a:bodyPr/>
          <a:lstStyle/>
          <a:p>
            <a:r>
              <a:rPr lang="en-US" altLang="en-US"/>
              <a:t>And here is Sponsor’s ideal publication clause </a:t>
            </a:r>
          </a:p>
          <a:p>
            <a:endParaRPr lang="en-US" altLang="en-US"/>
          </a:p>
          <a:p>
            <a:r>
              <a:rPr lang="en-US" altLang="en-US">
                <a:latin typeface="Maiandra GD" panose="020E0502030308020204" pitchFamily="34" charset="0"/>
              </a:rPr>
              <a:t>“Institution </a:t>
            </a:r>
            <a:r>
              <a:rPr lang="en-US" altLang="en-US" b="1" i="1">
                <a:latin typeface="Maiandra GD" panose="020E0502030308020204" pitchFamily="34" charset="0"/>
              </a:rPr>
              <a:t>shall not</a:t>
            </a:r>
            <a:r>
              <a:rPr lang="en-US" altLang="en-US">
                <a:latin typeface="Maiandra GD" panose="020E0502030308020204" pitchFamily="34" charset="0"/>
              </a:rPr>
              <a:t> publish or disclose any results of the research.”</a:t>
            </a:r>
          </a:p>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0A2AC01-1325-4914-8BE6-8FBBA058EB4F}" type="slidenum">
              <a:rPr lang="en-US" altLang="en-US"/>
              <a:pPr/>
              <a:t>49</a:t>
            </a:fld>
            <a:endParaRPr lang="en-US" altLang="en-US"/>
          </a:p>
        </p:txBody>
      </p:sp>
      <p:sp>
        <p:nvSpPr>
          <p:cNvPr id="190466" name="Rectangle 2"/>
          <p:cNvSpPr>
            <a:spLocks noChangeArrowheads="1" noTextEdit="1"/>
          </p:cNvSpPr>
          <p:nvPr>
            <p:ph type="sldImg"/>
          </p:nvPr>
        </p:nvSpPr>
        <p:spPr>
          <a:xfrm>
            <a:off x="1168400" y="688975"/>
            <a:ext cx="4598988" cy="3449638"/>
          </a:xfrm>
          <a:ln/>
        </p:spPr>
      </p:sp>
      <p:sp>
        <p:nvSpPr>
          <p:cNvPr id="190467" name="Rectangle 3"/>
          <p:cNvSpPr>
            <a:spLocks noGrp="1" noChangeArrowheads="1"/>
          </p:cNvSpPr>
          <p:nvPr>
            <p:ph type="body" idx="1"/>
          </p:nvPr>
        </p:nvSpPr>
        <p:spPr>
          <a:xfrm>
            <a:off x="925513" y="4368800"/>
            <a:ext cx="5084762" cy="4137025"/>
          </a:xfrm>
        </p:spPr>
        <p:txBody>
          <a:bodyPr/>
          <a:lstStyle/>
          <a:p>
            <a:r>
              <a:rPr lang="en-US" altLang="en-US"/>
              <a:t>But here is the what a real publication clause looks like…..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455DD3D-2713-46CB-9F91-962BCE5F8CE9}" type="slidenum">
              <a:rPr lang="en-US" altLang="en-US"/>
              <a:pPr/>
              <a:t>5</a:t>
            </a:fld>
            <a:endParaRPr lang="en-US" altLang="en-US"/>
          </a:p>
        </p:txBody>
      </p:sp>
      <p:sp>
        <p:nvSpPr>
          <p:cNvPr id="129026" name="Rectangle 2"/>
          <p:cNvSpPr>
            <a:spLocks noChangeArrowheads="1" noTextEdit="1"/>
          </p:cNvSpPr>
          <p:nvPr>
            <p:ph type="sldImg"/>
          </p:nvPr>
        </p:nvSpPr>
        <p:spPr>
          <a:ln/>
        </p:spPr>
      </p:sp>
      <p:sp>
        <p:nvSpPr>
          <p:cNvPr id="129027" name="Rectangle 3"/>
          <p:cNvSpPr>
            <a:spLocks noGrp="1" noChangeArrowheads="1"/>
          </p:cNvSpPr>
          <p:nvPr>
            <p:ph type="body" idx="1"/>
          </p:nvPr>
        </p:nvSpPr>
        <p:spPr/>
        <p:txBody>
          <a:bodyPr/>
          <a:lstStyle/>
          <a:p>
            <a:r>
              <a:rPr lang="en-US" altLang="en-US"/>
              <a:t>Article I of the United States Constitution gives Congress the power to enact laws relating to patents which states </a:t>
            </a:r>
            <a:r>
              <a:rPr lang="en-US" altLang="en-US" b="1"/>
              <a:t>“Congress shall have power … to promote the progress of science and useful arts, by securing for limited times to authors and inventors the exclusive right to their respective writings and discoveries.” </a:t>
            </a:r>
            <a:r>
              <a:rPr lang="en-US" altLang="en-US"/>
              <a:t> Thus, the United States Constitution provides the legal foundation for the United States Patent Law to protect the inventor by granting her a monopoly and the absolute right to exclude others from making, using, or selling her invention for a specific # of years, in a specific jurisdiction.  The first patent was issued n 1790 and there are now over 6 million patents issued to date.  Modern patent law is codified in Title 35 of the United States Code.</a:t>
            </a:r>
          </a:p>
          <a:p>
            <a:r>
              <a:rPr lang="en-US" altLang="en-US"/>
              <a:t>* The USPTO is an agency in the United States Department of Commerce.  The role of the USPTO is to grant patents for the protection of inventions and to register trademarks.  It serves the interest of the inventors and businesses with respect to their inventions and corporate products and service identifications.  Through the preservation, classification, and dissemination of patent information, the USPTO aids and encourages innovation and the scientific and technical advancement of the nation  The USPTO examines patent applications and grants patents on inventions when certain statutory hurdles are overcome.  The USPTO (i) publishes and disseminates patent information, (ii) records assignments of patents, (iii) maintains search files of US and foreign patents and (iv) maintains a search room for public use in examining patents and records.  </a:t>
            </a: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59FD8CA-E8D7-4D78-A646-0C6B6058A6FC}" type="slidenum">
              <a:rPr lang="en-US" altLang="en-US"/>
              <a:pPr/>
              <a:t>50</a:t>
            </a:fld>
            <a:endParaRPr lang="en-US" altLang="en-US"/>
          </a:p>
        </p:txBody>
      </p:sp>
      <p:sp>
        <p:nvSpPr>
          <p:cNvPr id="193538" name="Rectangle 2"/>
          <p:cNvSpPr>
            <a:spLocks noChangeArrowheads="1" noTextEdit="1"/>
          </p:cNvSpPr>
          <p:nvPr>
            <p:ph type="sldImg"/>
          </p:nvPr>
        </p:nvSpPr>
        <p:spPr>
          <a:xfrm>
            <a:off x="1168400" y="688975"/>
            <a:ext cx="4598988" cy="3449638"/>
          </a:xfrm>
          <a:ln/>
        </p:spPr>
      </p:sp>
      <p:sp>
        <p:nvSpPr>
          <p:cNvPr id="193539" name="Rectangle 3"/>
          <p:cNvSpPr>
            <a:spLocks noGrp="1" noChangeArrowheads="1"/>
          </p:cNvSpPr>
          <p:nvPr>
            <p:ph type="body" idx="1"/>
          </p:nvPr>
        </p:nvSpPr>
        <p:spPr>
          <a:xfrm>
            <a:off x="925513" y="4368800"/>
            <a:ext cx="5084762" cy="4137025"/>
          </a:xfrm>
        </p:spPr>
        <p:txBody>
          <a:bodyPr/>
          <a:lstStyle/>
          <a:p>
            <a:r>
              <a:rPr lang="en-US" altLang="en-US" sz="1000"/>
              <a:t>Now let’s look at Confidentiality - remember that the for profits want everything to be held in confidence until they say it is okay to publish it.  </a:t>
            </a:r>
          </a:p>
          <a:p>
            <a:endParaRPr lang="en-US" altLang="en-US" sz="1000"/>
          </a:p>
          <a:p>
            <a:r>
              <a:rPr lang="en-US" altLang="en-US" sz="1000"/>
              <a:t>We will look at the length of the confidentiality obligations and how to prevent leaks of confidential information. </a:t>
            </a:r>
          </a:p>
          <a:p>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9A915A4-BBAB-423E-9D86-9985E438F093}" type="slidenum">
              <a:rPr lang="en-US" altLang="en-US"/>
              <a:pPr/>
              <a:t>51</a:t>
            </a:fld>
            <a:endParaRPr lang="en-US" altLang="en-US"/>
          </a:p>
        </p:txBody>
      </p:sp>
      <p:sp>
        <p:nvSpPr>
          <p:cNvPr id="195586" name="Rectangle 2"/>
          <p:cNvSpPr>
            <a:spLocks noChangeArrowheads="1" noTextEdit="1"/>
          </p:cNvSpPr>
          <p:nvPr>
            <p:ph type="sldImg"/>
          </p:nvPr>
        </p:nvSpPr>
        <p:spPr>
          <a:xfrm>
            <a:off x="1168400" y="688975"/>
            <a:ext cx="4598988" cy="3449638"/>
          </a:xfrm>
          <a:ln/>
        </p:spPr>
      </p:sp>
      <p:sp>
        <p:nvSpPr>
          <p:cNvPr id="195587" name="Rectangle 3"/>
          <p:cNvSpPr>
            <a:spLocks noGrp="1" noChangeArrowheads="1"/>
          </p:cNvSpPr>
          <p:nvPr>
            <p:ph type="body" idx="1"/>
          </p:nvPr>
        </p:nvSpPr>
        <p:spPr>
          <a:xfrm>
            <a:off x="925513" y="4368800"/>
            <a:ext cx="5084762" cy="4137025"/>
          </a:xfrm>
        </p:spPr>
        <p:txBody>
          <a:bodyPr/>
          <a:lstStyle/>
          <a:p>
            <a:r>
              <a:rPr lang="en-US" altLang="en-US" sz="1000"/>
              <a:t>As for Confidentiality….</a:t>
            </a:r>
          </a:p>
          <a:p>
            <a:r>
              <a:rPr lang="en-US" altLang="en-US" sz="1000"/>
              <a:t>The 3 entities do agree that </a:t>
            </a:r>
            <a:r>
              <a:rPr lang="en-US" altLang="en-US" sz="1000">
                <a:sym typeface="Wingdings" panose="05000000000000000000" pitchFamily="2" charset="2"/>
              </a:rPr>
              <a:t> </a:t>
            </a:r>
            <a:endParaRPr lang="en-US" altLang="en-US" sz="1000"/>
          </a:p>
          <a:p>
            <a:pPr>
              <a:buFontTx/>
              <a:buChar char="•"/>
            </a:pPr>
            <a:r>
              <a:rPr lang="en-US" altLang="en-US" sz="1000"/>
              <a:t>The </a:t>
            </a:r>
            <a:r>
              <a:rPr lang="en-US" altLang="en-US" sz="1000" b="1"/>
              <a:t>Length of confidentiality obligations</a:t>
            </a:r>
            <a:r>
              <a:rPr lang="en-US" altLang="en-US" sz="1000"/>
              <a:t> must be explicitly stated in the ag</a:t>
            </a:r>
          </a:p>
          <a:p>
            <a:pPr>
              <a:buFontTx/>
              <a:buChar char="•"/>
            </a:pPr>
            <a:r>
              <a:rPr lang="en-US" altLang="en-US" sz="1000"/>
              <a:t>And the Length can vary but that we need a very good reason why we should agree to a confidentiality period greater than 5 years – we are often educating the other side about the burden we are placing on our PIs if we agree to longer lengths of confidentiality – think of what a bookkeeping nightmare we would be creating if we allowed vastly different lengths of confidentiality </a:t>
            </a:r>
          </a:p>
          <a:p>
            <a:pPr>
              <a:buFontTx/>
              <a:buChar char="•"/>
            </a:pPr>
            <a:r>
              <a:rPr lang="en-US" altLang="en-US" sz="1000"/>
              <a:t>Res Insts want </a:t>
            </a:r>
            <a:r>
              <a:rPr lang="en-US" altLang="en-US" sz="1000">
                <a:latin typeface="Tahoma" panose="020B0604030504040204" pitchFamily="34" charset="0"/>
              </a:rPr>
              <a:t>3 years </a:t>
            </a:r>
            <a:r>
              <a:rPr lang="en-US" altLang="en-US" sz="1000" b="1">
                <a:latin typeface="Tahoma" panose="020B0604030504040204" pitchFamily="34" charset="0"/>
              </a:rPr>
              <a:t>after</a:t>
            </a:r>
            <a:r>
              <a:rPr lang="en-US" altLang="en-US" sz="1000">
                <a:latin typeface="Tahoma" panose="020B0604030504040204" pitchFamily="34" charset="0"/>
              </a:rPr>
              <a:t> Agreement ends –</a:t>
            </a:r>
            <a:r>
              <a:rPr lang="en-US" altLang="en-US" sz="1000" b="1">
                <a:latin typeface="Tahoma" panose="020B0604030504040204" pitchFamily="34" charset="0"/>
              </a:rPr>
              <a:t>not</a:t>
            </a:r>
            <a:r>
              <a:rPr lang="en-US" altLang="en-US" sz="1000">
                <a:latin typeface="Tahoma" panose="020B0604030504040204" pitchFamily="34" charset="0"/>
              </a:rPr>
              <a:t> from the date of each disclosure –think of the burden on the PI if we agreed to 3 years from all the different disclosure dates – talk about a bookkeeping nightmare. </a:t>
            </a:r>
          </a:p>
          <a:p>
            <a:pPr>
              <a:lnSpc>
                <a:spcPct val="90000"/>
              </a:lnSpc>
              <a:spcBef>
                <a:spcPct val="20000"/>
              </a:spcBef>
              <a:buFontTx/>
              <a:buChar char="•"/>
            </a:pPr>
            <a:r>
              <a:rPr lang="en-US" altLang="en-US" sz="1000">
                <a:latin typeface="Tahoma" panose="020B0604030504040204" pitchFamily="34" charset="0"/>
              </a:rPr>
              <a:t>Longer lengths of confidentiality are allowed in </a:t>
            </a:r>
            <a:r>
              <a:rPr lang="en-US" altLang="en-US" sz="1000" b="1">
                <a:latin typeface="Tahoma" panose="020B0604030504040204" pitchFamily="34" charset="0"/>
              </a:rPr>
              <a:t>Rare Situations</a:t>
            </a:r>
            <a:r>
              <a:rPr lang="en-US" altLang="en-US" sz="1000">
                <a:latin typeface="Tahoma" panose="020B0604030504040204" pitchFamily="34" charset="0"/>
              </a:rPr>
              <a:t> but the Principal Investigator must agree to the length and initial the provision and then hopefully remember that provision in the years to come. </a:t>
            </a:r>
          </a:p>
          <a:p>
            <a:pPr>
              <a:lnSpc>
                <a:spcPct val="90000"/>
              </a:lnSpc>
              <a:spcBef>
                <a:spcPct val="20000"/>
              </a:spcBef>
              <a:buFontTx/>
              <a:buChar char="•"/>
            </a:pPr>
            <a:r>
              <a:rPr lang="en-US" altLang="en-US" sz="1000"/>
              <a:t>Contrast this to the other side where the </a:t>
            </a:r>
            <a:r>
              <a:rPr lang="en-US" altLang="en-US" sz="1000" b="1"/>
              <a:t>For Profits want </a:t>
            </a:r>
            <a:r>
              <a:rPr lang="en-US" altLang="en-US" sz="1000"/>
              <a:t> </a:t>
            </a:r>
          </a:p>
          <a:p>
            <a:pPr lvl="1">
              <a:lnSpc>
                <a:spcPct val="90000"/>
              </a:lnSpc>
              <a:spcBef>
                <a:spcPct val="20000"/>
              </a:spcBef>
              <a:buFontTx/>
              <a:buBlip>
                <a:blip r:embed="rId3"/>
              </a:buBlip>
            </a:pPr>
            <a:r>
              <a:rPr lang="en-US" altLang="en-US" sz="1000">
                <a:latin typeface="Tahoma" panose="020B0604030504040204" pitchFamily="34" charset="0"/>
              </a:rPr>
              <a:t>5 – 10 years from </a:t>
            </a:r>
            <a:r>
              <a:rPr lang="en-US" altLang="en-US" sz="1000" b="1">
                <a:latin typeface="Tahoma" panose="020B0604030504040204" pitchFamily="34" charset="0"/>
              </a:rPr>
              <a:t>each disclosure date. They usually always back down after we explain the burden they’d be placing on our PIs if they had to keep track of each and every disclosure date for each and every piece of confidential information.  </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0E77E30-E7C8-4A6A-A837-D93910AC3475}" type="slidenum">
              <a:rPr lang="en-US" altLang="en-US"/>
              <a:pPr/>
              <a:t>52</a:t>
            </a:fld>
            <a:endParaRPr lang="en-US" altLang="en-US"/>
          </a:p>
        </p:txBody>
      </p:sp>
      <p:sp>
        <p:nvSpPr>
          <p:cNvPr id="197634" name="Rectangle 2"/>
          <p:cNvSpPr>
            <a:spLocks noChangeArrowheads="1" noTextEdit="1"/>
          </p:cNvSpPr>
          <p:nvPr>
            <p:ph type="sldImg"/>
          </p:nvPr>
        </p:nvSpPr>
        <p:spPr>
          <a:xfrm>
            <a:off x="1168400" y="688975"/>
            <a:ext cx="4598988" cy="3449638"/>
          </a:xfrm>
          <a:ln/>
        </p:spPr>
      </p:sp>
      <p:sp>
        <p:nvSpPr>
          <p:cNvPr id="197635" name="Rectangle 3"/>
          <p:cNvSpPr>
            <a:spLocks noGrp="1" noChangeArrowheads="1"/>
          </p:cNvSpPr>
          <p:nvPr>
            <p:ph type="body" idx="1"/>
          </p:nvPr>
        </p:nvSpPr>
        <p:spPr>
          <a:xfrm>
            <a:off x="925513" y="4368800"/>
            <a:ext cx="5084762" cy="4137025"/>
          </a:xfrm>
        </p:spPr>
        <p:txBody>
          <a:bodyPr/>
          <a:lstStyle/>
          <a:p>
            <a:pPr>
              <a:lnSpc>
                <a:spcPct val="120000"/>
              </a:lnSpc>
            </a:pPr>
            <a:r>
              <a:rPr lang="en-US" altLang="en-US">
                <a:latin typeface="Tahoma" panose="020B0604030504040204" pitchFamily="34" charset="0"/>
              </a:rPr>
              <a:t>In terms of preventing Confidentiality Leaks, the for profits and not for profits all agree that education, communication and good contract management are critical to preventing leaks BUT </a:t>
            </a:r>
          </a:p>
          <a:p>
            <a:r>
              <a:rPr lang="en-US" altLang="en-US">
                <a:latin typeface="Tahoma" panose="020B0604030504040204" pitchFamily="34" charset="0"/>
              </a:rPr>
              <a:t> </a:t>
            </a:r>
          </a:p>
          <a:p>
            <a:r>
              <a:rPr lang="en-US" altLang="en-US">
                <a:latin typeface="Tahoma" panose="020B0604030504040204" pitchFamily="34" charset="0"/>
              </a:rPr>
              <a:t>The For Profits DISAGREE with the Not For Profits b/c the for profits want to</a:t>
            </a:r>
          </a:p>
          <a:p>
            <a:r>
              <a:rPr lang="en-US" altLang="en-US">
                <a:latin typeface="Tahoma" panose="020B0604030504040204" pitchFamily="34" charset="0"/>
              </a:rPr>
              <a:t>Explicitly bind each and every person </a:t>
            </a:r>
            <a:r>
              <a:rPr lang="en-US" altLang="en-US" b="1">
                <a:latin typeface="Tahoma" panose="020B0604030504040204" pitchFamily="34" charset="0"/>
              </a:rPr>
              <a:t>BY CONTRACT</a:t>
            </a:r>
            <a:r>
              <a:rPr lang="en-US" altLang="en-US">
                <a:latin typeface="Tahoma" panose="020B0604030504040204" pitchFamily="34" charset="0"/>
              </a:rPr>
              <a:t> to the confidentiality obligations of the agreement. As a research institute we cannot agree to this b/c there could be many many different folks working on a research project and we leave it to the PI’s responsibility to educate their workers and colleagues regarding confidentiality obligations under the agreement. The PI must be held accountable for educating his or her team.</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6A16A7BD-E46A-4583-ACB8-39BBBE290363}" type="slidenum">
              <a:rPr lang="en-US" altLang="en-US"/>
              <a:pPr/>
              <a:t>53</a:t>
            </a:fld>
            <a:endParaRPr lang="en-US" altLang="en-US"/>
          </a:p>
        </p:txBody>
      </p:sp>
      <p:sp>
        <p:nvSpPr>
          <p:cNvPr id="205826" name="Rectangle 2"/>
          <p:cNvSpPr>
            <a:spLocks noChangeArrowheads="1" noTextEdit="1"/>
          </p:cNvSpPr>
          <p:nvPr>
            <p:ph type="sldImg"/>
          </p:nvPr>
        </p:nvSpPr>
        <p:spPr>
          <a:xfrm>
            <a:off x="1168400" y="688975"/>
            <a:ext cx="4598988" cy="3449638"/>
          </a:xfrm>
          <a:ln/>
        </p:spPr>
      </p:sp>
      <p:sp>
        <p:nvSpPr>
          <p:cNvPr id="205827" name="Rectangle 3"/>
          <p:cNvSpPr>
            <a:spLocks noGrp="1" noChangeArrowheads="1"/>
          </p:cNvSpPr>
          <p:nvPr>
            <p:ph type="body" idx="1"/>
          </p:nvPr>
        </p:nvSpPr>
        <p:spPr>
          <a:xfrm>
            <a:off x="925513" y="4368800"/>
            <a:ext cx="5084762" cy="4137025"/>
          </a:xfrm>
        </p:spPr>
        <p:txBody>
          <a:bodyPr/>
          <a:lstStyle/>
          <a:p>
            <a:r>
              <a:rPr lang="en-US" altLang="en-US"/>
              <a:t>As for indemnification, I will briefly discuss What our needs are and then discuss risk allocation which leads to a discussion of deal breakers when it comes to indemnification --- for example, what role, if any, does indemnification play when a deal goes south?</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190955D-636B-43DF-9957-786B6A4ED641}" type="slidenum">
              <a:rPr lang="en-US" altLang="en-US"/>
              <a:pPr/>
              <a:t>54</a:t>
            </a:fld>
            <a:endParaRPr lang="en-US" altLang="en-US"/>
          </a:p>
        </p:txBody>
      </p:sp>
      <p:sp>
        <p:nvSpPr>
          <p:cNvPr id="207874" name="Rectangle 2"/>
          <p:cNvSpPr>
            <a:spLocks noChangeArrowheads="1" noTextEdit="1"/>
          </p:cNvSpPr>
          <p:nvPr>
            <p:ph type="sldImg"/>
          </p:nvPr>
        </p:nvSpPr>
        <p:spPr>
          <a:xfrm>
            <a:off x="1168400" y="688975"/>
            <a:ext cx="4598988" cy="3449638"/>
          </a:xfrm>
          <a:ln/>
        </p:spPr>
      </p:sp>
      <p:sp>
        <p:nvSpPr>
          <p:cNvPr id="207875" name="Rectangle 3"/>
          <p:cNvSpPr>
            <a:spLocks noGrp="1" noChangeArrowheads="1"/>
          </p:cNvSpPr>
          <p:nvPr>
            <p:ph type="body" idx="1"/>
          </p:nvPr>
        </p:nvSpPr>
        <p:spPr>
          <a:xfrm>
            <a:off x="925513" y="4368800"/>
            <a:ext cx="5084762" cy="4137025"/>
          </a:xfrm>
        </p:spPr>
        <p:txBody>
          <a:bodyPr/>
          <a:lstStyle/>
          <a:p>
            <a:r>
              <a:rPr lang="en-US" altLang="en-US" sz="800">
                <a:latin typeface="Maiandra GD" panose="020E0502030308020204" pitchFamily="34" charset="0"/>
              </a:rPr>
              <a:t>In terms of indemnification, we need to seek </a:t>
            </a:r>
            <a:r>
              <a:rPr lang="en-US" altLang="en-US" sz="800" b="1">
                <a:latin typeface="Maiandra GD" panose="020E0502030308020204" pitchFamily="34" charset="0"/>
              </a:rPr>
              <a:t>broadest</a:t>
            </a:r>
            <a:r>
              <a:rPr lang="en-US" altLang="en-US" sz="800">
                <a:latin typeface="Maiandra GD" panose="020E0502030308020204" pitchFamily="34" charset="0"/>
              </a:rPr>
              <a:t> indemnification possible depending on what kind of agreement we are negotiating. This mostly applies to health related agreements --- </a:t>
            </a:r>
          </a:p>
          <a:p>
            <a:r>
              <a:rPr lang="en-US" altLang="en-US" sz="800">
                <a:latin typeface="Maiandra GD" panose="020E0502030308020204" pitchFamily="34" charset="0"/>
              </a:rPr>
              <a:t>In general there are 4 different types of indemnification: </a:t>
            </a:r>
          </a:p>
          <a:p>
            <a:r>
              <a:rPr lang="en-US" altLang="en-US" sz="800">
                <a:latin typeface="Maiandra GD" panose="020E0502030308020204" pitchFamily="34" charset="0"/>
              </a:rPr>
              <a:t>The </a:t>
            </a:r>
            <a:r>
              <a:rPr lang="en-US" altLang="en-US" sz="800" b="1">
                <a:latin typeface="Maiandra GD" panose="020E0502030308020204" pitchFamily="34" charset="0"/>
              </a:rPr>
              <a:t>most comprehensive</a:t>
            </a:r>
            <a:r>
              <a:rPr lang="en-US" altLang="en-US" sz="800">
                <a:latin typeface="Maiandra GD" panose="020E0502030308020204" pitchFamily="34" charset="0"/>
              </a:rPr>
              <a:t> and the broadest indemnification is what we call </a:t>
            </a:r>
            <a:r>
              <a:rPr lang="en-US" altLang="en-US" sz="800" b="1">
                <a:latin typeface="Maiandra GD" panose="020E0502030308020204" pitchFamily="34" charset="0"/>
              </a:rPr>
              <a:t>full indemnity </a:t>
            </a:r>
            <a:r>
              <a:rPr lang="en-US" altLang="en-US" sz="800">
                <a:latin typeface="Maiandra GD" panose="020E0502030308020204" pitchFamily="34" charset="0"/>
              </a:rPr>
              <a:t>– this is where the company indemnifies us for any and all causes of actions </a:t>
            </a:r>
            <a:r>
              <a:rPr lang="en-US" altLang="en-US" sz="800" b="1">
                <a:latin typeface="Arial" panose="020B0604020202020204" pitchFamily="34" charset="0"/>
              </a:rPr>
              <a:t>arising out of the activities to be carried out pursuant to the obligations of this Agreement, including, but not limited to, the use by Sponsor of the results obtained from the activities performed by University under this Agreement</a:t>
            </a:r>
            <a:r>
              <a:rPr lang="en-US" altLang="en-US" sz="800" b="1">
                <a:latin typeface="Maiandra GD" panose="020E0502030308020204" pitchFamily="34" charset="0"/>
              </a:rPr>
              <a:t> </a:t>
            </a:r>
          </a:p>
          <a:p>
            <a:r>
              <a:rPr lang="en-US" altLang="en-US" sz="800">
                <a:latin typeface="Maiandra GD" panose="020E0502030308020204" pitchFamily="34" charset="0"/>
              </a:rPr>
              <a:t>We typically seek “full indemnity” when we are using the Company’s drug AND company’s protocol – Institution is just doing what the Company tells us to do – we aren’t allowed to deviate from their protocol </a:t>
            </a:r>
          </a:p>
          <a:p>
            <a:r>
              <a:rPr lang="en-US" altLang="en-US" sz="800">
                <a:latin typeface="Maiandra GD" panose="020E0502030308020204" pitchFamily="34" charset="0"/>
              </a:rPr>
              <a:t>Next level of indemnity is called “Product liability” which is used when it is OUR protocol, THEIR drug and sponsor wants to use our results.  Here Sponsor indemnifies us for any c/a which may result from any defects in design or manufacture of drug OR from sponsor’s use of our results. </a:t>
            </a:r>
          </a:p>
          <a:p>
            <a:r>
              <a:rPr lang="en-US" altLang="en-US" sz="800">
                <a:latin typeface="Maiandra GD" panose="020E0502030308020204" pitchFamily="34" charset="0"/>
              </a:rPr>
              <a:t>The third level is called “Sponsor’s negligence” – this is used if it is our protocol or our procedure and we are not using their drug – sponsor indemnifies us for any c/a that result only from Sponsor’s negligence or from sponsor’s use of our results.</a:t>
            </a:r>
          </a:p>
          <a:p>
            <a:r>
              <a:rPr lang="en-US" altLang="en-US" sz="800">
                <a:latin typeface="Maiandra GD" panose="020E0502030308020204" pitchFamily="34" charset="0"/>
              </a:rPr>
              <a:t>The last level is what we call “Use of Institution’s results” which provides the least amount of coverage  - this is where </a:t>
            </a:r>
            <a:r>
              <a:rPr lang="en-US" altLang="en-US" sz="800" b="1">
                <a:latin typeface="Arial" panose="020B0604020202020204" pitchFamily="34" charset="0"/>
              </a:rPr>
              <a:t>the protocol is ours and Sponsor is not providing any drugs, materials or devices- since is </a:t>
            </a:r>
            <a:r>
              <a:rPr lang="en-US" altLang="en-US" sz="800">
                <a:latin typeface="Maiandra GD" panose="020E0502030308020204" pitchFamily="34" charset="0"/>
              </a:rPr>
              <a:t>Institution’s protocol  and the sponsor has little or no control over what the Institution does then sponsor must only indemnify Institution for its use of Institution’s results</a:t>
            </a:r>
          </a:p>
          <a:p>
            <a:pPr>
              <a:buFontTx/>
              <a:buChar char="•"/>
            </a:pPr>
            <a:r>
              <a:rPr lang="en-US" altLang="en-US" sz="800">
                <a:latin typeface="Maiandra GD" panose="020E0502030308020204" pitchFamily="34" charset="0"/>
              </a:rPr>
              <a:t>Note the Institution </a:t>
            </a:r>
            <a:r>
              <a:rPr lang="en-US" altLang="en-US" sz="800" b="1">
                <a:latin typeface="Maiandra GD" panose="020E0502030308020204" pitchFamily="34" charset="0"/>
              </a:rPr>
              <a:t>can only</a:t>
            </a:r>
            <a:r>
              <a:rPr lang="en-US" altLang="en-US" sz="800">
                <a:latin typeface="Maiandra GD" panose="020E0502030308020204" pitchFamily="34" charset="0"/>
              </a:rPr>
              <a:t> indemnify Sponsor/Company for Institution’s negligence (to the extent authorized by Constitution and laws of state of Texas -</a:t>
            </a:r>
            <a:r>
              <a:rPr lang="en-US" altLang="en-US" sz="800">
                <a:latin typeface="Arial" panose="020B0604020202020204" pitchFamily="34" charset="0"/>
              </a:rPr>
              <a:t>------ The Constitution and laws of the State of Texas only permit us to indemnify Sponsor with respect to claims resulting from the negligence of our parties to the agreement, since the State of Texas has only waived its sovereign immunity with respect to negligence claims</a:t>
            </a:r>
            <a:endParaRPr lang="en-US" altLang="en-US" sz="800">
              <a:latin typeface="Maiandra GD" panose="020E0502030308020204" pitchFamily="34" charset="0"/>
            </a:endParaRPr>
          </a:p>
          <a:p>
            <a:pPr>
              <a:buFontTx/>
              <a:buChar char="•"/>
            </a:pPr>
            <a:endParaRPr lang="en-US" altLang="en-US" sz="800">
              <a:latin typeface="Maiandra GD" panose="020E0502030308020204" pitchFamily="34" charset="0"/>
            </a:endParaRPr>
          </a:p>
          <a:p>
            <a:endParaRPr lang="en-US" altLang="en-US" sz="80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8E22C989-08F4-4723-9DD6-457FE7760E81}" type="slidenum">
              <a:rPr lang="en-US" altLang="en-US"/>
              <a:pPr/>
              <a:t>55</a:t>
            </a:fld>
            <a:endParaRPr lang="en-US" altLang="en-US"/>
          </a:p>
        </p:txBody>
      </p:sp>
      <p:sp>
        <p:nvSpPr>
          <p:cNvPr id="209922" name="Rectangle 2"/>
          <p:cNvSpPr>
            <a:spLocks noChangeArrowheads="1" noTextEdit="1"/>
          </p:cNvSpPr>
          <p:nvPr>
            <p:ph type="sldImg"/>
          </p:nvPr>
        </p:nvSpPr>
        <p:spPr>
          <a:xfrm>
            <a:off x="1168400" y="688975"/>
            <a:ext cx="4598988" cy="3449638"/>
          </a:xfrm>
          <a:ln/>
        </p:spPr>
      </p:sp>
      <p:sp>
        <p:nvSpPr>
          <p:cNvPr id="209923" name="Rectangle 3"/>
          <p:cNvSpPr>
            <a:spLocks noGrp="1" noChangeArrowheads="1"/>
          </p:cNvSpPr>
          <p:nvPr>
            <p:ph type="body" idx="1"/>
          </p:nvPr>
        </p:nvSpPr>
        <p:spPr>
          <a:xfrm>
            <a:off x="925513" y="4368800"/>
            <a:ext cx="5084762" cy="4137025"/>
          </a:xfrm>
        </p:spPr>
        <p:txBody>
          <a:bodyPr/>
          <a:lstStyle/>
          <a:p>
            <a:r>
              <a:rPr lang="en-US" altLang="en-US" sz="900">
                <a:latin typeface="Tahoma" panose="020B0604030504040204" pitchFamily="34" charset="0"/>
              </a:rPr>
              <a:t>What specifically do we Need when it comes to indemnification??</a:t>
            </a:r>
          </a:p>
          <a:p>
            <a:pPr>
              <a:buFontTx/>
              <a:buChar char="•"/>
            </a:pPr>
            <a:r>
              <a:rPr lang="en-US" altLang="en-US" sz="900">
                <a:latin typeface="Tahoma" panose="020B0604030504040204" pitchFamily="34" charset="0"/>
              </a:rPr>
              <a:t>For starters, we need the Proper parties named </a:t>
            </a:r>
          </a:p>
          <a:p>
            <a:pPr lvl="1"/>
            <a:r>
              <a:rPr lang="en-US" altLang="en-US" sz="900">
                <a:latin typeface="Tahoma" panose="020B0604030504040204" pitchFamily="34" charset="0"/>
              </a:rPr>
              <a:t>[System, Regents, Institution, officers, employees, agents]</a:t>
            </a:r>
          </a:p>
          <a:p>
            <a:pPr>
              <a:buFontTx/>
              <a:buChar char="•"/>
            </a:pPr>
            <a:r>
              <a:rPr lang="en-US" altLang="en-US" sz="900">
                <a:latin typeface="Tahoma" panose="020B0604030504040204" pitchFamily="34" charset="0"/>
              </a:rPr>
              <a:t>And Sponsor’s Indemnification should cover all kinds of claims</a:t>
            </a:r>
          </a:p>
          <a:p>
            <a:pPr lvl="1"/>
            <a:r>
              <a:rPr lang="en-US" altLang="en-US" sz="900">
                <a:latin typeface="Tahoma" panose="020B0604030504040204" pitchFamily="34" charset="0"/>
              </a:rPr>
              <a:t>[Claims, demands, costs, liabilities, or judgments] </a:t>
            </a:r>
          </a:p>
          <a:p>
            <a:pPr>
              <a:buFontTx/>
              <a:buChar char="•"/>
            </a:pPr>
            <a:r>
              <a:rPr lang="en-US" altLang="en-US" sz="900">
                <a:latin typeface="Tahoma" panose="020B0604030504040204" pitchFamily="34" charset="0"/>
              </a:rPr>
              <a:t>And Sponsor’s indemnify should be the most comprehensive (broadly cover us) if we are doing exactly what Sponsor directs us to do – “Full Indemnity”</a:t>
            </a:r>
          </a:p>
          <a:p>
            <a:pPr>
              <a:buFontTx/>
              <a:buChar char="•"/>
            </a:pPr>
            <a:r>
              <a:rPr lang="en-US" altLang="en-US" sz="900">
                <a:latin typeface="Tahoma" panose="020B0604030504040204" pitchFamily="34" charset="0"/>
              </a:rPr>
              <a:t>Sponsor should also indemnify us for their use of our results</a:t>
            </a:r>
          </a:p>
          <a:p>
            <a:pPr>
              <a:buFontTx/>
              <a:buChar char="•"/>
            </a:pPr>
            <a:r>
              <a:rPr lang="en-US" altLang="en-US" sz="900">
                <a:latin typeface="Tahoma" panose="020B0604030504040204" pitchFamily="34" charset="0"/>
              </a:rPr>
              <a:t>Sponsor can Carve-out our negligence from their indemnification, in other words, if we are negligent, then all bets are off. Put another way, Sponsor may except from its obligations causes of action arising from our negligence.</a:t>
            </a:r>
          </a:p>
          <a:p>
            <a:pPr>
              <a:buFontTx/>
              <a:buChar char="•"/>
            </a:pPr>
            <a:r>
              <a:rPr lang="en-US" altLang="en-US" sz="900">
                <a:latin typeface="Tahoma" panose="020B0604030504040204" pitchFamily="34" charset="0"/>
              </a:rPr>
              <a:t>And, If Sponsor requests </a:t>
            </a:r>
            <a:r>
              <a:rPr lang="en-US" altLang="en-US" sz="900" b="1">
                <a:latin typeface="Tahoma" panose="020B0604030504040204" pitchFamily="34" charset="0"/>
              </a:rPr>
              <a:t>control</a:t>
            </a:r>
            <a:r>
              <a:rPr lang="en-US" altLang="en-US" sz="900">
                <a:latin typeface="Tahoma" panose="020B0604030504040204" pitchFamily="34" charset="0"/>
              </a:rPr>
              <a:t> of and/or our </a:t>
            </a:r>
            <a:r>
              <a:rPr lang="en-US" altLang="en-US" sz="900" b="1">
                <a:latin typeface="Tahoma" panose="020B0604030504040204" pitchFamily="34" charset="0"/>
              </a:rPr>
              <a:t>full cooperation</a:t>
            </a:r>
            <a:r>
              <a:rPr lang="en-US" altLang="en-US" sz="900">
                <a:latin typeface="Tahoma" panose="020B0604030504040204" pitchFamily="34" charset="0"/>
              </a:rPr>
              <a:t> with its defense, we must inform Sponsor that the Texas Attorney General has a duty to defend us but that there are mechanisms whereby he will permit us to be represented by outside counsel (“subject to the statutory duties of Texas Attorney General”).</a:t>
            </a:r>
          </a:p>
          <a:p>
            <a:pPr>
              <a:buFontTx/>
              <a:buChar char="•"/>
            </a:pPr>
            <a:endParaRPr lang="en-US" altLang="en-US"/>
          </a:p>
          <a:p>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40C7F3F-6701-4028-80ED-4AB8F524E9B0}" type="slidenum">
              <a:rPr lang="en-US" altLang="en-US"/>
              <a:pPr/>
              <a:t>56</a:t>
            </a:fld>
            <a:endParaRPr lang="en-US" altLang="en-US"/>
          </a:p>
        </p:txBody>
      </p:sp>
      <p:sp>
        <p:nvSpPr>
          <p:cNvPr id="211970" name="Rectangle 2"/>
          <p:cNvSpPr>
            <a:spLocks noChangeArrowheads="1" noTextEdit="1"/>
          </p:cNvSpPr>
          <p:nvPr>
            <p:ph type="sldImg"/>
          </p:nvPr>
        </p:nvSpPr>
        <p:spPr>
          <a:xfrm>
            <a:off x="1168400" y="688975"/>
            <a:ext cx="4598988" cy="3449638"/>
          </a:xfrm>
          <a:ln/>
        </p:spPr>
      </p:sp>
      <p:sp>
        <p:nvSpPr>
          <p:cNvPr id="211971" name="Rectangle 3"/>
          <p:cNvSpPr>
            <a:spLocks noGrp="1" noChangeArrowheads="1"/>
          </p:cNvSpPr>
          <p:nvPr>
            <p:ph type="body" idx="1"/>
          </p:nvPr>
        </p:nvSpPr>
        <p:spPr>
          <a:xfrm>
            <a:off x="925513" y="4368800"/>
            <a:ext cx="5084762" cy="4137025"/>
          </a:xfrm>
        </p:spPr>
        <p:txBody>
          <a:bodyPr/>
          <a:lstStyle/>
          <a:p>
            <a:r>
              <a:rPr lang="en-US" altLang="en-US" sz="900">
                <a:latin typeface="Maiandra GD" panose="020E0502030308020204" pitchFamily="34" charset="0"/>
              </a:rPr>
              <a:t>Let’s Look Allocation of Risk FIRST when it is Sponsor’s drug and Sponsor’s  protocol, and we are doing exactly what they tell us to do --</a:t>
            </a:r>
            <a:r>
              <a:rPr lang="en-US" altLang="en-US" sz="900">
                <a:latin typeface="Maiandra GD" panose="020E0502030308020204" pitchFamily="34" charset="0"/>
                <a:sym typeface="Wingdings" panose="05000000000000000000" pitchFamily="2" charset="2"/>
              </a:rPr>
              <a:t> </a:t>
            </a:r>
            <a:endParaRPr lang="en-US" altLang="en-US" sz="900">
              <a:latin typeface="Maiandra GD" panose="020E0502030308020204" pitchFamily="34" charset="0"/>
            </a:endParaRPr>
          </a:p>
          <a:p>
            <a:endParaRPr lang="en-US" altLang="en-US" sz="900">
              <a:latin typeface="Maiandra GD" panose="020E0502030308020204" pitchFamily="34" charset="0"/>
            </a:endParaRPr>
          </a:p>
          <a:p>
            <a:pPr>
              <a:buFontTx/>
              <a:buChar char="•"/>
            </a:pPr>
            <a:r>
              <a:rPr lang="en-US" altLang="en-US" sz="900">
                <a:latin typeface="Maiandra GD" panose="020E0502030308020204" pitchFamily="34" charset="0"/>
              </a:rPr>
              <a:t>Keep in mind that we receive no additional $$$ from Sponsor after Study is done</a:t>
            </a:r>
          </a:p>
          <a:p>
            <a:pPr>
              <a:buFontTx/>
              <a:buChar char="•"/>
            </a:pPr>
            <a:r>
              <a:rPr lang="en-US" altLang="en-US" sz="900">
                <a:latin typeface="Maiandra GD" panose="020E0502030308020204" pitchFamily="34" charset="0"/>
              </a:rPr>
              <a:t>Sponsor stands to gain a lot of money from commercializing the results from the study</a:t>
            </a:r>
          </a:p>
          <a:p>
            <a:pPr>
              <a:buFontTx/>
              <a:buChar char="•"/>
            </a:pPr>
            <a:r>
              <a:rPr lang="en-US" altLang="en-US" sz="900">
                <a:latin typeface="Maiandra GD" panose="020E0502030308020204" pitchFamily="34" charset="0"/>
              </a:rPr>
              <a:t>If this is the case, then Sponsor must be willing to broadly indemnify us if we do exactly what Sponsor tells us to do (“Full Indemnity”) -</a:t>
            </a:r>
            <a:r>
              <a:rPr lang="en-US" altLang="en-US" sz="900">
                <a:latin typeface="Maiandra GD" panose="020E0502030308020204" pitchFamily="34" charset="0"/>
                <a:sym typeface="Wingdings" panose="05000000000000000000" pitchFamily="2" charset="2"/>
              </a:rPr>
              <a:t> </a:t>
            </a:r>
            <a:r>
              <a:rPr lang="en-US" altLang="en-US" sz="1000">
                <a:latin typeface="Maiandra GD" panose="020E0502030308020204" pitchFamily="34" charset="0"/>
              </a:rPr>
              <a:t>“Arising out of the activities to be carried out under this Ag”</a:t>
            </a:r>
          </a:p>
          <a:p>
            <a:r>
              <a:rPr lang="en-US" altLang="en-US" sz="900">
                <a:latin typeface="Maiandra GD" panose="020E0502030308020204" pitchFamily="34" charset="0"/>
              </a:rPr>
              <a:t>For Institution’s protocol and Sponsor’s Drug </a:t>
            </a:r>
          </a:p>
          <a:p>
            <a:pPr lvl="1"/>
            <a:r>
              <a:rPr lang="en-US" altLang="en-US" sz="900">
                <a:latin typeface="Maiandra GD" panose="020E0502030308020204" pitchFamily="34" charset="0"/>
              </a:rPr>
              <a:t>Sponsor</a:t>
            </a:r>
            <a:r>
              <a:rPr lang="en-US" altLang="en-US" sz="1000">
                <a:latin typeface="Maiandra GD" panose="020E0502030308020204" pitchFamily="34" charset="0"/>
              </a:rPr>
              <a:t> should bear </a:t>
            </a:r>
            <a:r>
              <a:rPr lang="en-US" altLang="en-US" sz="1000" b="1">
                <a:latin typeface="Maiandra GD" panose="020E0502030308020204" pitchFamily="34" charset="0"/>
              </a:rPr>
              <a:t>all</a:t>
            </a:r>
            <a:r>
              <a:rPr lang="en-US" altLang="en-US" sz="1000">
                <a:latin typeface="Maiandra GD" panose="020E0502030308020204" pitchFamily="34" charset="0"/>
              </a:rPr>
              <a:t> the risk b/c it stands to gain a lot financially. </a:t>
            </a:r>
          </a:p>
          <a:p>
            <a:pPr lvl="1"/>
            <a:r>
              <a:rPr lang="en-US" altLang="en-US" sz="900">
                <a:latin typeface="Maiandra GD" panose="020E0502030308020204" pitchFamily="34" charset="0"/>
              </a:rPr>
              <a:t>Sponsor</a:t>
            </a:r>
            <a:r>
              <a:rPr lang="en-US" altLang="en-US" sz="1000">
                <a:latin typeface="Maiandra GD" panose="020E0502030308020204" pitchFamily="34" charset="0"/>
              </a:rPr>
              <a:t> should also be willing to indemnify us for its use of our results –  it will have to indemnify future entities performing downstream validation studies so why </a:t>
            </a:r>
            <a:r>
              <a:rPr lang="en-US" altLang="en-US" sz="900">
                <a:latin typeface="Maiandra GD" panose="020E0502030308020204" pitchFamily="34" charset="0"/>
              </a:rPr>
              <a:t>not indemnify us?</a:t>
            </a:r>
          </a:p>
          <a:p>
            <a:r>
              <a:rPr lang="en-US" altLang="en-US" sz="900"/>
              <a:t>As I said, for sponsor to </a:t>
            </a:r>
            <a:r>
              <a:rPr lang="en-US" altLang="en-US" sz="900">
                <a:latin typeface="Maiandra GD" panose="020E0502030308020204" pitchFamily="34" charset="0"/>
              </a:rPr>
              <a:t>control defense and settlement only … “subject to the statutory duties of the Texas Attorney General”</a:t>
            </a:r>
          </a:p>
          <a:p>
            <a:pPr lvl="1"/>
            <a:endParaRPr lang="en-US" altLang="en-US" sz="90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0DBBADE-0766-444B-A81D-AFB7C6364951}" type="slidenum">
              <a:rPr lang="en-US" altLang="en-US"/>
              <a:pPr/>
              <a:t>57</a:t>
            </a:fld>
            <a:endParaRPr lang="en-US" altLang="en-US"/>
          </a:p>
        </p:txBody>
      </p:sp>
      <p:sp>
        <p:nvSpPr>
          <p:cNvPr id="214018" name="Rectangle 2"/>
          <p:cNvSpPr>
            <a:spLocks noChangeArrowheads="1" noTextEdit="1"/>
          </p:cNvSpPr>
          <p:nvPr>
            <p:ph type="sldImg"/>
          </p:nvPr>
        </p:nvSpPr>
        <p:spPr>
          <a:xfrm>
            <a:off x="1168400" y="688975"/>
            <a:ext cx="4598988" cy="3449638"/>
          </a:xfrm>
          <a:ln/>
        </p:spPr>
      </p:sp>
      <p:sp>
        <p:nvSpPr>
          <p:cNvPr id="214019" name="Rectangle 3"/>
          <p:cNvSpPr>
            <a:spLocks noGrp="1" noChangeArrowheads="1"/>
          </p:cNvSpPr>
          <p:nvPr>
            <p:ph type="body" idx="1"/>
          </p:nvPr>
        </p:nvSpPr>
        <p:spPr>
          <a:xfrm>
            <a:off x="925513" y="4368800"/>
            <a:ext cx="5084762" cy="4137025"/>
          </a:xfrm>
        </p:spPr>
        <p:txBody>
          <a:bodyPr/>
          <a:lstStyle/>
          <a:p>
            <a:r>
              <a:rPr lang="en-US" altLang="en-US">
                <a:latin typeface="Maiandra GD" panose="020E0502030308020204" pitchFamily="34" charset="0"/>
              </a:rPr>
              <a:t>So what are some real world deal breakers when it comes to INDEMNIFICATION??? </a:t>
            </a:r>
          </a:p>
          <a:p>
            <a:pPr>
              <a:buFontTx/>
              <a:buChar char="•"/>
            </a:pPr>
            <a:r>
              <a:rPr lang="en-US" altLang="en-US">
                <a:latin typeface="Maiandra GD" panose="020E0502030308020204" pitchFamily="34" charset="0"/>
              </a:rPr>
              <a:t>It is a deal breaker if Sponsor won’t broadly indemnify (Full Indemnity) us for their standard clinical trial study (their drug; their protocol)</a:t>
            </a:r>
          </a:p>
          <a:p>
            <a:pPr>
              <a:buFontTx/>
              <a:buChar char="•"/>
            </a:pPr>
            <a:r>
              <a:rPr lang="en-US" altLang="en-US">
                <a:latin typeface="Maiandra GD" panose="020E0502030308020204" pitchFamily="34" charset="0"/>
              </a:rPr>
              <a:t>If Sponsor wants a mirror indemnity not limited only ‘as to our negligence’ (to the extent authorized …) then deal will go south.</a:t>
            </a:r>
          </a:p>
          <a:p>
            <a:pPr>
              <a:buFontTx/>
              <a:buChar char="•"/>
            </a:pPr>
            <a:r>
              <a:rPr lang="en-US" altLang="en-US">
                <a:latin typeface="Maiandra GD" panose="020E0502030308020204" pitchFamily="34" charset="0"/>
              </a:rPr>
              <a:t>Other Indemnification Deal Breakers are when Sponsor won’t indemnify us for its use of our results (this is with either a standard CTA (their drug and their protocol) and for Principal investigator initiated protocol- our protocol but their drug) </a:t>
            </a:r>
          </a:p>
          <a:p>
            <a:pPr>
              <a:buFontTx/>
              <a:buChar char="•"/>
            </a:pPr>
            <a:r>
              <a:rPr lang="en-US" altLang="en-US">
                <a:latin typeface="Maiandra GD" panose="020E0502030308020204" pitchFamily="34" charset="0"/>
              </a:rPr>
              <a:t>And another deal breaker is if Sponsor won’t agree to include language subject to the statutory duties of the Tx AG if they want to control defense</a:t>
            </a:r>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33CE48B7-2EB2-4528-B319-BB5701D84443}" type="slidenum">
              <a:rPr lang="en-US" altLang="en-US"/>
              <a:pPr/>
              <a:t>58</a:t>
            </a:fld>
            <a:endParaRPr lang="en-US" altLang="en-US"/>
          </a:p>
        </p:txBody>
      </p:sp>
      <p:sp>
        <p:nvSpPr>
          <p:cNvPr id="216066" name="Rectangle 2"/>
          <p:cNvSpPr>
            <a:spLocks noChangeArrowheads="1" noTextEdit="1"/>
          </p:cNvSpPr>
          <p:nvPr>
            <p:ph type="sldImg"/>
          </p:nvPr>
        </p:nvSpPr>
        <p:spPr>
          <a:xfrm>
            <a:off x="1168400" y="688975"/>
            <a:ext cx="4598988" cy="3449638"/>
          </a:xfrm>
          <a:ln/>
        </p:spPr>
      </p:sp>
      <p:sp>
        <p:nvSpPr>
          <p:cNvPr id="216067" name="Rectangle 3"/>
          <p:cNvSpPr>
            <a:spLocks noGrp="1" noChangeArrowheads="1"/>
          </p:cNvSpPr>
          <p:nvPr>
            <p:ph type="body" idx="1"/>
          </p:nvPr>
        </p:nvSpPr>
        <p:spPr>
          <a:xfrm>
            <a:off x="925513" y="4368800"/>
            <a:ext cx="5084762" cy="4137025"/>
          </a:xfrm>
        </p:spPr>
        <p:txBody>
          <a:bodyPr/>
          <a:lstStyle/>
          <a:p>
            <a:r>
              <a:rPr lang="en-US" altLang="en-US"/>
              <a:t>In summary, I hope I have demonstrated to you how and why the concepts of publication, confidentiality, intellectual property and indemnification may profoundly impact an otherwise very smooth negotiation. I will be happy to take any of your questions and I thank you kindly for your attention.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C43FEBF-3A4C-4BAE-B752-ADE9D36752F6}" type="slidenum">
              <a:rPr lang="en-US" altLang="en-US"/>
              <a:pPr/>
              <a:t>6</a:t>
            </a:fld>
            <a:endParaRPr lang="en-US" altLang="en-US"/>
          </a:p>
        </p:txBody>
      </p:sp>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p:txBody>
          <a:bodyPr/>
          <a:lstStyle/>
          <a:p>
            <a:r>
              <a:rPr lang="en-US" altLang="en-US" sz="1600"/>
              <a:t>HIDDEN SLIDE – Skipping to the next slide!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93501BF-12CA-4CF7-BDAE-ED625E72FBA8}" type="slidenum">
              <a:rPr lang="en-US" altLang="en-US"/>
              <a:pPr/>
              <a:t>7</a:t>
            </a:fld>
            <a:endParaRPr lang="en-US" altLang="en-US"/>
          </a:p>
        </p:txBody>
      </p:sp>
      <p:sp>
        <p:nvSpPr>
          <p:cNvPr id="130050" name="Rectangle 2"/>
          <p:cNvSpPr>
            <a:spLocks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altLang="en-US">
                <a:latin typeface="Comic Sans MS" panose="030F0702030302020204" pitchFamily="66" charset="0"/>
              </a:rPr>
              <a:t>A patent does not give the inventor the right to make, use, sell, or import the invention.  Remember that the US Patent Office encourages the invention of new processes or discoveries by offering the inventor a monopoly and a personal property right to exclude others from making, using or selling the invention. Since it is a personal property right, the inventor may transfer ownership or rights of ownership by assigning or licensing the patent.  Before being granted the privilege of a monopoly, the US Patent and Trademark Office has several statutory hurdles that must be over come before it can issue a patent on your invention. Some of these hurdles are:  </a:t>
            </a:r>
          </a:p>
          <a:p>
            <a:r>
              <a:rPr lang="en-US" altLang="en-US" b="1">
                <a:latin typeface="Comic Sans MS" panose="030F0702030302020204" pitchFamily="66" charset="0"/>
              </a:rPr>
              <a:t>FADE IN </a:t>
            </a:r>
            <a:r>
              <a:rPr lang="en-US" altLang="en-US" b="1">
                <a:latin typeface="Comic Sans MS" panose="030F0702030302020204" pitchFamily="66" charset="0"/>
                <a:sym typeface="Wingdings" panose="05000000000000000000" pitchFamily="2" charset="2"/>
              </a:rPr>
              <a:t></a:t>
            </a:r>
          </a:p>
          <a:p>
            <a:r>
              <a:rPr lang="en-US" altLang="en-US" b="1">
                <a:latin typeface="Comic Sans MS" panose="030F0702030302020204" pitchFamily="66" charset="0"/>
                <a:cs typeface="Times New Roman" panose="02020603050405020304" pitchFamily="18" charset="0"/>
              </a:rPr>
              <a:t>Statutory Subject Matter</a:t>
            </a:r>
            <a:r>
              <a:rPr lang="en-US" altLang="en-US">
                <a:latin typeface="Comic Sans MS" panose="030F0702030302020204" pitchFamily="66" charset="0"/>
                <a:cs typeface="Times New Roman" panose="02020603050405020304" pitchFamily="18" charset="0"/>
              </a:rPr>
              <a:t> ~ category; </a:t>
            </a:r>
            <a:r>
              <a:rPr lang="en-US" altLang="en-US" b="1">
                <a:latin typeface="Comic Sans MS" panose="030F0702030302020204" pitchFamily="66" charset="0"/>
                <a:cs typeface="Times New Roman" panose="02020603050405020304" pitchFamily="18" charset="0"/>
              </a:rPr>
              <a:t>Novelty</a:t>
            </a:r>
            <a:r>
              <a:rPr lang="en-US" altLang="en-US">
                <a:latin typeface="Comic Sans MS" panose="030F0702030302020204" pitchFamily="66" charset="0"/>
                <a:cs typeface="Times New Roman" panose="02020603050405020304" pitchFamily="18" charset="0"/>
              </a:rPr>
              <a:t> ~ new, first to invent ; </a:t>
            </a:r>
            <a:r>
              <a:rPr lang="en-US" altLang="en-US" b="1">
                <a:latin typeface="Comic Sans MS" panose="030F0702030302020204" pitchFamily="66" charset="0"/>
                <a:cs typeface="Times New Roman" panose="02020603050405020304" pitchFamily="18" charset="0"/>
              </a:rPr>
              <a:t>Utility</a:t>
            </a:r>
            <a:r>
              <a:rPr lang="en-US" altLang="en-US">
                <a:latin typeface="Comic Sans MS" panose="030F0702030302020204" pitchFamily="66" charset="0"/>
                <a:cs typeface="Times New Roman" panose="02020603050405020304" pitchFamily="18" charset="0"/>
              </a:rPr>
              <a:t> ~ specific, substantial, credible use</a:t>
            </a:r>
          </a:p>
          <a:p>
            <a:r>
              <a:rPr lang="en-US" altLang="en-US" b="1">
                <a:latin typeface="Comic Sans MS" panose="030F0702030302020204" pitchFamily="66" charset="0"/>
                <a:cs typeface="Times New Roman" panose="02020603050405020304" pitchFamily="18" charset="0"/>
              </a:rPr>
              <a:t>Non obviousness</a:t>
            </a:r>
            <a:r>
              <a:rPr lang="en-US" altLang="en-US">
                <a:latin typeface="Comic Sans MS" panose="030F0702030302020204" pitchFamily="66" charset="0"/>
                <a:cs typeface="Times New Roman" panose="02020603050405020304" pitchFamily="18" charset="0"/>
              </a:rPr>
              <a:t> ~ person of ordinary skill I the art ; </a:t>
            </a:r>
            <a:r>
              <a:rPr lang="en-US" altLang="en-US" b="1">
                <a:latin typeface="Comic Sans MS" panose="030F0702030302020204" pitchFamily="66" charset="0"/>
                <a:cs typeface="Times New Roman" panose="02020603050405020304" pitchFamily="18" charset="0"/>
              </a:rPr>
              <a:t>Written Description</a:t>
            </a:r>
            <a:r>
              <a:rPr lang="en-US" altLang="en-US">
                <a:latin typeface="Comic Sans MS" panose="030F0702030302020204" pitchFamily="66" charset="0"/>
                <a:cs typeface="Times New Roman" panose="02020603050405020304" pitchFamily="18" charset="0"/>
              </a:rPr>
              <a:t> ~ clear and concise term</a:t>
            </a:r>
          </a:p>
          <a:p>
            <a:r>
              <a:rPr lang="en-US" altLang="en-US" b="1">
                <a:latin typeface="Comic Sans MS" panose="030F0702030302020204" pitchFamily="66" charset="0"/>
                <a:cs typeface="Times New Roman" panose="02020603050405020304" pitchFamily="18" charset="0"/>
              </a:rPr>
              <a:t>Enablement</a:t>
            </a:r>
            <a:r>
              <a:rPr lang="en-US" altLang="en-US">
                <a:latin typeface="Comic Sans MS" panose="030F0702030302020204" pitchFamily="66" charset="0"/>
                <a:cs typeface="Times New Roman" panose="02020603050405020304" pitchFamily="18" charset="0"/>
              </a:rPr>
              <a:t> ~ specification must enable others to make and use the invention w/o undue experimentation; AND </a:t>
            </a:r>
            <a:r>
              <a:rPr lang="en-US" altLang="en-US" b="1">
                <a:latin typeface="Comic Sans MS" panose="030F0702030302020204" pitchFamily="66" charset="0"/>
                <a:cs typeface="Times New Roman" panose="02020603050405020304" pitchFamily="18" charset="0"/>
              </a:rPr>
              <a:t>Best Mode</a:t>
            </a:r>
          </a:p>
          <a:p>
            <a:r>
              <a:rPr lang="en-US" altLang="en-US">
                <a:latin typeface="Comic Sans MS" panose="030F0702030302020204" pitchFamily="66" charset="0"/>
              </a:rPr>
              <a:t>I will discuss each of these briefly.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526F41ED-0C66-4DDD-81E3-D1F9B8752851}" type="slidenum">
              <a:rPr lang="en-US" altLang="en-US"/>
              <a:pPr/>
              <a:t>8</a:t>
            </a:fld>
            <a:endParaRPr lang="en-US" altLang="en-US"/>
          </a:p>
        </p:txBody>
      </p:sp>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p:txBody>
          <a:bodyPr/>
          <a:lstStyle/>
          <a:p>
            <a:r>
              <a:rPr lang="en-US" altLang="en-US" sz="1600">
                <a:latin typeface="Comic Sans MS" panose="030F0702030302020204" pitchFamily="66" charset="0"/>
              </a:rPr>
              <a:t>So what is patentable subject matter?  The statute states that “Whoever invents or discovers any new and useful process, machine, manufacture, composition or improvement may obtain a patent …”</a:t>
            </a:r>
          </a:p>
          <a:p>
            <a:endParaRPr lang="en-US" altLang="en-US" sz="1600">
              <a:latin typeface="Comic Sans MS" panose="030F0702030302020204" pitchFamily="66" charset="0"/>
            </a:endParaRPr>
          </a:p>
          <a:p>
            <a:r>
              <a:rPr lang="en-US" altLang="en-US" sz="1600">
                <a:latin typeface="Comic Sans MS" panose="030F0702030302020204" pitchFamily="66" charset="0"/>
              </a:rPr>
              <a:t>So if your invention is a process, machine, manufacture or composition of matter or any new and useful improvement, then it is patentable subject matter. In recent years, the PTO has included business methods and algorithms and Software if they are tied to a concrete result.  More about that from our esteemed panel.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229082BC-2A13-4624-A95D-8BD3F2A312E7}" type="slidenum">
              <a:rPr lang="en-US" altLang="en-US"/>
              <a:pPr/>
              <a:t>9</a:t>
            </a:fld>
            <a:endParaRPr lang="en-US" altLang="en-US"/>
          </a:p>
        </p:txBody>
      </p:sp>
      <p:sp>
        <p:nvSpPr>
          <p:cNvPr id="146434" name="Rectangle 2"/>
          <p:cNvSpPr>
            <a:spLocks noChangeArrowheads="1" noTextEdit="1"/>
          </p:cNvSpPr>
          <p:nvPr>
            <p:ph type="sldImg"/>
          </p:nvPr>
        </p:nvSpPr>
        <p:spPr>
          <a:ln/>
        </p:spPr>
      </p:sp>
      <p:sp>
        <p:nvSpPr>
          <p:cNvPr id="146435" name="Rectangle 3"/>
          <p:cNvSpPr>
            <a:spLocks noGrp="1" noChangeArrowheads="1"/>
          </p:cNvSpPr>
          <p:nvPr>
            <p:ph type="body" idx="1"/>
          </p:nvPr>
        </p:nvSpPr>
        <p:spPr/>
        <p:txBody>
          <a:bodyPr/>
          <a:lstStyle/>
          <a:p>
            <a:pPr marL="228600" indent="-228600"/>
            <a:r>
              <a:rPr lang="en-US" altLang="en-US" sz="1600">
                <a:latin typeface="Comic Sans MS" panose="030F0702030302020204" pitchFamily="66" charset="0"/>
              </a:rPr>
              <a:t>Once it is established that your subject matter appears patentable, the PTO examiners must next determine if it has utility.  Your invention must be useful.  To determine if  your invention complies with the utility requirements, patent examiners use a 3 part test.</a:t>
            </a:r>
          </a:p>
          <a:p>
            <a:pPr marL="228600" indent="-228600"/>
            <a:endParaRPr lang="en-US" altLang="en-US" sz="1600">
              <a:latin typeface="Comic Sans MS" panose="030F0702030302020204" pitchFamily="66" charset="0"/>
            </a:endParaRPr>
          </a:p>
          <a:p>
            <a:pPr marL="228600" indent="-228600">
              <a:buFontTx/>
              <a:buAutoNum type="arabicPeriod"/>
            </a:pPr>
            <a:r>
              <a:rPr lang="en-US" altLang="en-US" sz="1600">
                <a:latin typeface="Comic Sans MS" panose="030F0702030302020204" pitchFamily="66" charset="0"/>
              </a:rPr>
              <a:t>Is the utility </a:t>
            </a:r>
            <a:r>
              <a:rPr lang="en-US" altLang="en-US" sz="1600" b="1">
                <a:latin typeface="Comic Sans MS" panose="030F0702030302020204" pitchFamily="66" charset="0"/>
              </a:rPr>
              <a:t>specific</a:t>
            </a:r>
            <a:r>
              <a:rPr lang="en-US" altLang="en-US" sz="1600">
                <a:latin typeface="Comic Sans MS" panose="030F0702030302020204" pitchFamily="66" charset="0"/>
              </a:rPr>
              <a:t> for your </a:t>
            </a:r>
            <a:r>
              <a:rPr lang="en-US" altLang="en-US" sz="1600" u="sng">
                <a:latin typeface="Comic Sans MS" panose="030F0702030302020204" pitchFamily="66" charset="0"/>
              </a:rPr>
              <a:t>claimed</a:t>
            </a:r>
            <a:r>
              <a:rPr lang="en-US" altLang="en-US" sz="1600">
                <a:latin typeface="Comic Sans MS" panose="030F0702030302020204" pitchFamily="66" charset="0"/>
              </a:rPr>
              <a:t> invention?</a:t>
            </a:r>
          </a:p>
          <a:p>
            <a:pPr marL="228600" indent="-228600">
              <a:buFontTx/>
              <a:buAutoNum type="arabicPeriod"/>
            </a:pPr>
            <a:r>
              <a:rPr lang="en-US" altLang="en-US" sz="1600">
                <a:latin typeface="Comic Sans MS" panose="030F0702030302020204" pitchFamily="66" charset="0"/>
              </a:rPr>
              <a:t>Is that specific utility </a:t>
            </a:r>
            <a:r>
              <a:rPr lang="en-US" altLang="en-US" sz="1600" b="1">
                <a:latin typeface="Comic Sans MS" panose="030F0702030302020204" pitchFamily="66" charset="0"/>
              </a:rPr>
              <a:t>credible</a:t>
            </a:r>
            <a:r>
              <a:rPr lang="en-US" altLang="en-US" sz="1600">
                <a:latin typeface="Comic Sans MS" panose="030F0702030302020204" pitchFamily="66" charset="0"/>
              </a:rPr>
              <a:t>?</a:t>
            </a:r>
          </a:p>
          <a:p>
            <a:pPr marL="228600" indent="-228600">
              <a:buFontTx/>
              <a:buAutoNum type="arabicPeriod"/>
            </a:pPr>
            <a:r>
              <a:rPr lang="en-US" altLang="en-US" sz="1600">
                <a:latin typeface="Comic Sans MS" panose="030F0702030302020204" pitchFamily="66" charset="0"/>
              </a:rPr>
              <a:t>Does the utility have </a:t>
            </a:r>
            <a:r>
              <a:rPr lang="en-US" altLang="en-US" sz="1600" b="1">
                <a:latin typeface="Comic Sans MS" panose="030F0702030302020204" pitchFamily="66" charset="0"/>
              </a:rPr>
              <a:t>real</a:t>
            </a:r>
            <a:r>
              <a:rPr lang="en-US" altLang="en-US" sz="1600">
                <a:latin typeface="Comic Sans MS" panose="030F0702030302020204" pitchFamily="66" charset="0"/>
              </a:rPr>
              <a:t> world </a:t>
            </a:r>
            <a:r>
              <a:rPr lang="en-US" altLang="en-US" sz="1600" b="1">
                <a:latin typeface="Comic Sans MS" panose="030F0702030302020204" pitchFamily="66" charset="0"/>
              </a:rPr>
              <a:t>value</a:t>
            </a:r>
            <a:r>
              <a:rPr lang="en-US" altLang="en-US" sz="1600">
                <a:latin typeface="Comic Sans MS" panose="030F0702030302020204" pitchFamily="66" charset="0"/>
              </a:rPr>
              <a:t>?</a:t>
            </a:r>
          </a:p>
          <a:p>
            <a:pPr marL="228600" indent="-228600"/>
            <a:endParaRPr lang="en-US" altLang="en-US" sz="1600">
              <a:latin typeface="Comic Sans MS" panose="030F0702030302020204" pitchFamily="6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9570"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pic>
        <p:nvPicPr>
          <p:cNvPr id="109571" name="Picture 3" descr="ANABNR2"/>
          <p:cNvPicPr>
            <a:picLocks noChangeAspect="1" noChangeArrowheads="1"/>
          </p:cNvPicPr>
          <p:nvPr/>
        </p:nvPicPr>
        <p:blipFill>
          <a:blip r:embed="rId2">
            <a:extLst>
              <a:ext uri="{28A0092B-C50C-407E-A947-70E740481C1C}">
                <a14:useLocalDpi xmlns:a14="http://schemas.microsoft.com/office/drawing/2010/main" val="0"/>
              </a:ext>
            </a:extLst>
          </a:blip>
          <a:srcRect l="-900" t="-1314" r="-2" b="-36961"/>
          <a:stretch>
            <a:fillRect/>
          </a:stretch>
        </p:blipFill>
        <p:spPr bwMode="auto">
          <a:xfrm>
            <a:off x="533400" y="3200400"/>
            <a:ext cx="8458200" cy="1158875"/>
          </a:xfrm>
          <a:prstGeom prst="rect">
            <a:avLst/>
          </a:prstGeom>
          <a:noFill/>
          <a:extLst>
            <a:ext uri="{909E8E84-426E-40DD-AFC4-6F175D3DCCD1}">
              <a14:hiddenFill xmlns:a14="http://schemas.microsoft.com/office/drawing/2010/main">
                <a:solidFill>
                  <a:srgbClr val="FFFFFF"/>
                </a:solidFill>
              </a14:hiddenFill>
            </a:ext>
          </a:extLst>
        </p:spPr>
      </p:pic>
      <p:sp>
        <p:nvSpPr>
          <p:cNvPr id="109572" name="Rectangle 4"/>
          <p:cNvSpPr>
            <a:spLocks noChangeArrowheads="1"/>
          </p:cNvSpPr>
          <p:nvPr/>
        </p:nvSpPr>
        <p:spPr bwMode="hidden">
          <a:xfrm>
            <a:off x="795338" y="2895600"/>
            <a:ext cx="304800" cy="990600"/>
          </a:xfrm>
          <a:prstGeom prst="rect">
            <a:avLst/>
          </a:prstGeom>
          <a:solidFill>
            <a:schemeClr val="accent2">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sp>
        <p:nvSpPr>
          <p:cNvPr id="109573" name="Rectangle 5"/>
          <p:cNvSpPr>
            <a:spLocks noGrp="1" noChangeArrowheads="1"/>
          </p:cNvSpPr>
          <p:nvPr>
            <p:ph type="ctrTitle"/>
          </p:nvPr>
        </p:nvSpPr>
        <p:spPr>
          <a:xfrm>
            <a:off x="1143000" y="1981200"/>
            <a:ext cx="7772400" cy="1143000"/>
          </a:xfrm>
        </p:spPr>
        <p:txBody>
          <a:bodyPr/>
          <a:lstStyle>
            <a:lvl1pPr>
              <a:defRPr/>
            </a:lvl1pPr>
          </a:lstStyle>
          <a:p>
            <a:pPr lvl="0"/>
            <a:r>
              <a:rPr lang="en-US" altLang="en-US" noProof="0" smtClean="0"/>
              <a:t>Click to edit Master title style</a:t>
            </a:r>
          </a:p>
        </p:txBody>
      </p:sp>
      <p:sp>
        <p:nvSpPr>
          <p:cNvPr id="109574" name="Rectangle 6"/>
          <p:cNvSpPr>
            <a:spLocks noGrp="1" noChangeArrowheads="1"/>
          </p:cNvSpPr>
          <p:nvPr>
            <p:ph type="subTitle" idx="1"/>
          </p:nvPr>
        </p:nvSpPr>
        <p:spPr>
          <a:xfrm>
            <a:off x="2038350" y="4351338"/>
            <a:ext cx="6400800" cy="1371600"/>
          </a:xfrm>
        </p:spPr>
        <p:txBody>
          <a:bodyPr/>
          <a:lstStyle>
            <a:lvl1pPr marL="0" indent="0">
              <a:buFont typeface="Wingdings" panose="05000000000000000000" pitchFamily="2" charset="2"/>
              <a:buNone/>
              <a:defRPr/>
            </a:lvl1pPr>
          </a:lstStyle>
          <a:p>
            <a:pPr lvl="0"/>
            <a:r>
              <a:rPr lang="en-US" altLang="en-US" noProof="0" smtClean="0"/>
              <a:t>Click to edit Master subtitle style</a:t>
            </a:r>
          </a:p>
        </p:txBody>
      </p:sp>
      <p:sp>
        <p:nvSpPr>
          <p:cNvPr id="109575" name="Rectangle 7"/>
          <p:cNvSpPr>
            <a:spLocks noGrp="1" noChangeArrowheads="1"/>
          </p:cNvSpPr>
          <p:nvPr>
            <p:ph type="dt" sz="half" idx="2"/>
          </p:nvPr>
        </p:nvSpPr>
        <p:spPr>
          <a:xfrm>
            <a:off x="685800" y="6324600"/>
            <a:ext cx="1905000" cy="457200"/>
          </a:xfrm>
        </p:spPr>
        <p:txBody>
          <a:bodyPr/>
          <a:lstStyle>
            <a:lvl1pPr>
              <a:defRPr/>
            </a:lvl1pPr>
          </a:lstStyle>
          <a:p>
            <a:endParaRPr lang="en-US" altLang="en-US"/>
          </a:p>
        </p:txBody>
      </p:sp>
      <p:sp>
        <p:nvSpPr>
          <p:cNvPr id="109576" name="Rectangle 8"/>
          <p:cNvSpPr>
            <a:spLocks noGrp="1" noChangeArrowheads="1"/>
          </p:cNvSpPr>
          <p:nvPr>
            <p:ph type="ftr" sz="quarter" idx="3"/>
          </p:nvPr>
        </p:nvSpPr>
        <p:spPr>
          <a:xfrm>
            <a:off x="3124200" y="6324600"/>
            <a:ext cx="2895600" cy="457200"/>
          </a:xfrm>
        </p:spPr>
        <p:txBody>
          <a:bodyPr/>
          <a:lstStyle>
            <a:lvl1pPr>
              <a:defRPr/>
            </a:lvl1pPr>
          </a:lstStyle>
          <a:p>
            <a:r>
              <a:rPr lang="en-US" altLang="en-US"/>
              <a:t>UT - San Antonio Presentation - October 26, 2006 - San Antonio, TX</a:t>
            </a:r>
          </a:p>
        </p:txBody>
      </p:sp>
      <p:sp>
        <p:nvSpPr>
          <p:cNvPr id="109577" name="Rectangle 9"/>
          <p:cNvSpPr>
            <a:spLocks noGrp="1" noChangeArrowheads="1"/>
          </p:cNvSpPr>
          <p:nvPr>
            <p:ph type="sldNum" sz="quarter" idx="4"/>
          </p:nvPr>
        </p:nvSpPr>
        <p:spPr>
          <a:xfrm>
            <a:off x="6553200" y="6324600"/>
            <a:ext cx="1905000" cy="457200"/>
          </a:xfrm>
        </p:spPr>
        <p:txBody>
          <a:bodyPr/>
          <a:lstStyle>
            <a:lvl1pPr>
              <a:defRPr sz="1400"/>
            </a:lvl1pPr>
          </a:lstStyle>
          <a:p>
            <a:fld id="{A6BE7B99-51BE-4A51-A89A-2E874C61E864}"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6" name="Slide Number Placeholder 5"/>
          <p:cNvSpPr>
            <a:spLocks noGrp="1"/>
          </p:cNvSpPr>
          <p:nvPr>
            <p:ph type="sldNum" sz="quarter" idx="12"/>
          </p:nvPr>
        </p:nvSpPr>
        <p:spPr/>
        <p:txBody>
          <a:bodyPr/>
          <a:lstStyle>
            <a:lvl1pPr>
              <a:defRPr/>
            </a:lvl1pPr>
          </a:lstStyle>
          <a:p>
            <a:fld id="{B451CD4C-7436-41B2-83C1-6140914808B6}" type="slidenum">
              <a:rPr lang="en-US" altLang="en-US"/>
              <a:pPr/>
              <a:t>‹#›</a:t>
            </a:fld>
            <a:endParaRPr lang="en-US" altLang="en-US" sz="1400"/>
          </a:p>
        </p:txBody>
      </p:sp>
    </p:spTree>
    <p:extLst>
      <p:ext uri="{BB962C8B-B14F-4D97-AF65-F5344CB8AC3E}">
        <p14:creationId xmlns:p14="http://schemas.microsoft.com/office/powerpoint/2010/main" val="335097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6" name="Slide Number Placeholder 5"/>
          <p:cNvSpPr>
            <a:spLocks noGrp="1"/>
          </p:cNvSpPr>
          <p:nvPr>
            <p:ph type="sldNum" sz="quarter" idx="12"/>
          </p:nvPr>
        </p:nvSpPr>
        <p:spPr/>
        <p:txBody>
          <a:bodyPr/>
          <a:lstStyle>
            <a:lvl1pPr>
              <a:defRPr/>
            </a:lvl1pPr>
          </a:lstStyle>
          <a:p>
            <a:fld id="{1205AE4F-1BE3-4C30-A34B-DD9A237C9E9D}" type="slidenum">
              <a:rPr lang="en-US" altLang="en-US"/>
              <a:pPr/>
              <a:t>‹#›</a:t>
            </a:fld>
            <a:endParaRPr lang="en-US" altLang="en-US" sz="1400"/>
          </a:p>
        </p:txBody>
      </p:sp>
    </p:spTree>
    <p:extLst>
      <p:ext uri="{BB962C8B-B14F-4D97-AF65-F5344CB8AC3E}">
        <p14:creationId xmlns:p14="http://schemas.microsoft.com/office/powerpoint/2010/main" val="148302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066800" y="2101850"/>
            <a:ext cx="7772400" cy="4114800"/>
          </a:xfrm>
        </p:spPr>
        <p:txBody>
          <a:bodyPr/>
          <a:lstStyle/>
          <a:p>
            <a:endParaRPr lang="en-US"/>
          </a:p>
        </p:txBody>
      </p:sp>
      <p:sp>
        <p:nvSpPr>
          <p:cNvPr id="4" name="Date Placeholder 3"/>
          <p:cNvSpPr>
            <a:spLocks noGrp="1"/>
          </p:cNvSpPr>
          <p:nvPr>
            <p:ph type="dt" sz="half" idx="10"/>
          </p:nvPr>
        </p:nvSpPr>
        <p:spPr>
          <a:xfrm>
            <a:off x="1066800" y="64135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429000" y="6413500"/>
            <a:ext cx="2895600" cy="457200"/>
          </a:xfrm>
        </p:spPr>
        <p:txBody>
          <a:bodyPr/>
          <a:lstStyle>
            <a:lvl1pPr>
              <a:defRPr/>
            </a:lvl1pPr>
          </a:lstStyle>
          <a:p>
            <a:r>
              <a:rPr lang="en-US" altLang="en-US"/>
              <a:t>UT - San Antonio Presentation - October 26, 2006 - San Antonio, TX</a:t>
            </a:r>
          </a:p>
        </p:txBody>
      </p:sp>
      <p:sp>
        <p:nvSpPr>
          <p:cNvPr id="6" name="Slide Number Placeholder 5"/>
          <p:cNvSpPr>
            <a:spLocks noGrp="1"/>
          </p:cNvSpPr>
          <p:nvPr>
            <p:ph type="sldNum" sz="quarter" idx="12"/>
          </p:nvPr>
        </p:nvSpPr>
        <p:spPr>
          <a:xfrm>
            <a:off x="8229600" y="6413500"/>
            <a:ext cx="914400" cy="457200"/>
          </a:xfrm>
        </p:spPr>
        <p:txBody>
          <a:bodyPr/>
          <a:lstStyle>
            <a:lvl1pPr>
              <a:defRPr/>
            </a:lvl1pPr>
          </a:lstStyle>
          <a:p>
            <a:fld id="{68C67209-A7A6-4A25-B5D9-2F513A3D1212}" type="slidenum">
              <a:rPr lang="en-US" altLang="en-US"/>
              <a:pPr/>
              <a:t>‹#›</a:t>
            </a:fld>
            <a:endParaRPr lang="en-US" altLang="en-US" sz="1400"/>
          </a:p>
        </p:txBody>
      </p:sp>
    </p:spTree>
    <p:extLst>
      <p:ext uri="{BB962C8B-B14F-4D97-AF65-F5344CB8AC3E}">
        <p14:creationId xmlns:p14="http://schemas.microsoft.com/office/powerpoint/2010/main" val="224229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6" name="Slide Number Placeholder 5"/>
          <p:cNvSpPr>
            <a:spLocks noGrp="1"/>
          </p:cNvSpPr>
          <p:nvPr>
            <p:ph type="sldNum" sz="quarter" idx="12"/>
          </p:nvPr>
        </p:nvSpPr>
        <p:spPr/>
        <p:txBody>
          <a:bodyPr/>
          <a:lstStyle>
            <a:lvl1pPr>
              <a:defRPr/>
            </a:lvl1pPr>
          </a:lstStyle>
          <a:p>
            <a:fld id="{8706D5BA-E9EE-4E7E-AE55-76BAD2F718C3}" type="slidenum">
              <a:rPr lang="en-US" altLang="en-US"/>
              <a:pPr/>
              <a:t>‹#›</a:t>
            </a:fld>
            <a:endParaRPr lang="en-US" altLang="en-US" sz="1400"/>
          </a:p>
        </p:txBody>
      </p:sp>
    </p:spTree>
    <p:extLst>
      <p:ext uri="{BB962C8B-B14F-4D97-AF65-F5344CB8AC3E}">
        <p14:creationId xmlns:p14="http://schemas.microsoft.com/office/powerpoint/2010/main" val="1160707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6" name="Slide Number Placeholder 5"/>
          <p:cNvSpPr>
            <a:spLocks noGrp="1"/>
          </p:cNvSpPr>
          <p:nvPr>
            <p:ph type="sldNum" sz="quarter" idx="12"/>
          </p:nvPr>
        </p:nvSpPr>
        <p:spPr/>
        <p:txBody>
          <a:bodyPr/>
          <a:lstStyle>
            <a:lvl1pPr>
              <a:defRPr/>
            </a:lvl1pPr>
          </a:lstStyle>
          <a:p>
            <a:fld id="{54711ABB-05C2-4E6C-88ED-D4D8FE8E95CC}" type="slidenum">
              <a:rPr lang="en-US" altLang="en-US"/>
              <a:pPr/>
              <a:t>‹#›</a:t>
            </a:fld>
            <a:endParaRPr lang="en-US" altLang="en-US" sz="1400"/>
          </a:p>
        </p:txBody>
      </p:sp>
    </p:spTree>
    <p:extLst>
      <p:ext uri="{BB962C8B-B14F-4D97-AF65-F5344CB8AC3E}">
        <p14:creationId xmlns:p14="http://schemas.microsoft.com/office/powerpoint/2010/main" val="1279444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7" name="Slide Number Placeholder 6"/>
          <p:cNvSpPr>
            <a:spLocks noGrp="1"/>
          </p:cNvSpPr>
          <p:nvPr>
            <p:ph type="sldNum" sz="quarter" idx="12"/>
          </p:nvPr>
        </p:nvSpPr>
        <p:spPr/>
        <p:txBody>
          <a:bodyPr/>
          <a:lstStyle>
            <a:lvl1pPr>
              <a:defRPr/>
            </a:lvl1pPr>
          </a:lstStyle>
          <a:p>
            <a:fld id="{1B52B0F0-40A3-4258-8CEF-BD2C5D16DE00}" type="slidenum">
              <a:rPr lang="en-US" altLang="en-US"/>
              <a:pPr/>
              <a:t>‹#›</a:t>
            </a:fld>
            <a:endParaRPr lang="en-US" altLang="en-US" sz="1400"/>
          </a:p>
        </p:txBody>
      </p:sp>
    </p:spTree>
    <p:extLst>
      <p:ext uri="{BB962C8B-B14F-4D97-AF65-F5344CB8AC3E}">
        <p14:creationId xmlns:p14="http://schemas.microsoft.com/office/powerpoint/2010/main" val="178875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9" name="Slide Number Placeholder 8"/>
          <p:cNvSpPr>
            <a:spLocks noGrp="1"/>
          </p:cNvSpPr>
          <p:nvPr>
            <p:ph type="sldNum" sz="quarter" idx="12"/>
          </p:nvPr>
        </p:nvSpPr>
        <p:spPr/>
        <p:txBody>
          <a:bodyPr/>
          <a:lstStyle>
            <a:lvl1pPr>
              <a:defRPr/>
            </a:lvl1pPr>
          </a:lstStyle>
          <a:p>
            <a:fld id="{411E4D5C-0CED-411B-9124-3BD9128BED93}" type="slidenum">
              <a:rPr lang="en-US" altLang="en-US"/>
              <a:pPr/>
              <a:t>‹#›</a:t>
            </a:fld>
            <a:endParaRPr lang="en-US" altLang="en-US" sz="1400"/>
          </a:p>
        </p:txBody>
      </p:sp>
    </p:spTree>
    <p:extLst>
      <p:ext uri="{BB962C8B-B14F-4D97-AF65-F5344CB8AC3E}">
        <p14:creationId xmlns:p14="http://schemas.microsoft.com/office/powerpoint/2010/main" val="2829024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5" name="Slide Number Placeholder 4"/>
          <p:cNvSpPr>
            <a:spLocks noGrp="1"/>
          </p:cNvSpPr>
          <p:nvPr>
            <p:ph type="sldNum" sz="quarter" idx="12"/>
          </p:nvPr>
        </p:nvSpPr>
        <p:spPr/>
        <p:txBody>
          <a:bodyPr/>
          <a:lstStyle>
            <a:lvl1pPr>
              <a:defRPr/>
            </a:lvl1pPr>
          </a:lstStyle>
          <a:p>
            <a:fld id="{D08F720A-AFF1-4C13-A8B8-899E2B43863F}" type="slidenum">
              <a:rPr lang="en-US" altLang="en-US"/>
              <a:pPr/>
              <a:t>‹#›</a:t>
            </a:fld>
            <a:endParaRPr lang="en-US" altLang="en-US" sz="1400"/>
          </a:p>
        </p:txBody>
      </p:sp>
    </p:spTree>
    <p:extLst>
      <p:ext uri="{BB962C8B-B14F-4D97-AF65-F5344CB8AC3E}">
        <p14:creationId xmlns:p14="http://schemas.microsoft.com/office/powerpoint/2010/main" val="4170525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4" name="Slide Number Placeholder 3"/>
          <p:cNvSpPr>
            <a:spLocks noGrp="1"/>
          </p:cNvSpPr>
          <p:nvPr>
            <p:ph type="sldNum" sz="quarter" idx="12"/>
          </p:nvPr>
        </p:nvSpPr>
        <p:spPr/>
        <p:txBody>
          <a:bodyPr/>
          <a:lstStyle>
            <a:lvl1pPr>
              <a:defRPr/>
            </a:lvl1pPr>
          </a:lstStyle>
          <a:p>
            <a:fld id="{F4D6D96B-5DD0-460F-99C3-D6762B5FC3D9}" type="slidenum">
              <a:rPr lang="en-US" altLang="en-US"/>
              <a:pPr/>
              <a:t>‹#›</a:t>
            </a:fld>
            <a:endParaRPr lang="en-US" altLang="en-US" sz="1400"/>
          </a:p>
        </p:txBody>
      </p:sp>
    </p:spTree>
    <p:extLst>
      <p:ext uri="{BB962C8B-B14F-4D97-AF65-F5344CB8AC3E}">
        <p14:creationId xmlns:p14="http://schemas.microsoft.com/office/powerpoint/2010/main" val="374649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7" name="Slide Number Placeholder 6"/>
          <p:cNvSpPr>
            <a:spLocks noGrp="1"/>
          </p:cNvSpPr>
          <p:nvPr>
            <p:ph type="sldNum" sz="quarter" idx="12"/>
          </p:nvPr>
        </p:nvSpPr>
        <p:spPr/>
        <p:txBody>
          <a:bodyPr/>
          <a:lstStyle>
            <a:lvl1pPr>
              <a:defRPr/>
            </a:lvl1pPr>
          </a:lstStyle>
          <a:p>
            <a:fld id="{17E6FF07-46AD-4BDC-872E-0DDE0FAA6A19}" type="slidenum">
              <a:rPr lang="en-US" altLang="en-US"/>
              <a:pPr/>
              <a:t>‹#›</a:t>
            </a:fld>
            <a:endParaRPr lang="en-US" altLang="en-US" sz="1400"/>
          </a:p>
        </p:txBody>
      </p:sp>
    </p:spTree>
    <p:extLst>
      <p:ext uri="{BB962C8B-B14F-4D97-AF65-F5344CB8AC3E}">
        <p14:creationId xmlns:p14="http://schemas.microsoft.com/office/powerpoint/2010/main" val="1511998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UT - San Antonio Presentation - October 26, 2006 - San Antonio, TX</a:t>
            </a:r>
          </a:p>
        </p:txBody>
      </p:sp>
      <p:sp>
        <p:nvSpPr>
          <p:cNvPr id="7" name="Slide Number Placeholder 6"/>
          <p:cNvSpPr>
            <a:spLocks noGrp="1"/>
          </p:cNvSpPr>
          <p:nvPr>
            <p:ph type="sldNum" sz="quarter" idx="12"/>
          </p:nvPr>
        </p:nvSpPr>
        <p:spPr/>
        <p:txBody>
          <a:bodyPr/>
          <a:lstStyle>
            <a:lvl1pPr>
              <a:defRPr/>
            </a:lvl1pPr>
          </a:lstStyle>
          <a:p>
            <a:fld id="{0B06C354-44FD-46C4-B12C-D574BCE5F61B}" type="slidenum">
              <a:rPr lang="en-US" altLang="en-US"/>
              <a:pPr/>
              <a:t>‹#›</a:t>
            </a:fld>
            <a:endParaRPr lang="en-US" altLang="en-US" sz="1400"/>
          </a:p>
        </p:txBody>
      </p:sp>
    </p:spTree>
    <p:extLst>
      <p:ext uri="{BB962C8B-B14F-4D97-AF65-F5344CB8AC3E}">
        <p14:creationId xmlns:p14="http://schemas.microsoft.com/office/powerpoint/2010/main" val="2496809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sp>
        <p:nvSpPr>
          <p:cNvPr id="10854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sp>
        <p:nvSpPr>
          <p:cNvPr id="108548" name="Rectangle 4" descr="Stationery"/>
          <p:cNvSpPr>
            <a:spLocks noChangeArrowheads="1"/>
          </p:cNvSpPr>
          <p:nvPr/>
        </p:nvSpPr>
        <p:spPr bwMode="auto">
          <a:xfrm>
            <a:off x="457200" y="0"/>
            <a:ext cx="1219200" cy="762000"/>
          </a:xfrm>
          <a:prstGeom prst="rect">
            <a:avLst/>
          </a:prstGeom>
          <a:blipFill dpi="0" rotWithShape="0">
            <a:blip r:embed="rId1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sp>
        <p:nvSpPr>
          <p:cNvPr id="108549" name="Rectangle 5" descr="Stationery"/>
          <p:cNvSpPr>
            <a:spLocks noChangeArrowheads="1"/>
          </p:cNvSpPr>
          <p:nvPr/>
        </p:nvSpPr>
        <p:spPr bwMode="auto">
          <a:xfrm>
            <a:off x="0" y="0"/>
            <a:ext cx="457200" cy="6858000"/>
          </a:xfrm>
          <a:prstGeom prst="rect">
            <a:avLst/>
          </a:prstGeom>
          <a:blipFill dpi="0" rotWithShape="0">
            <a:blip r:embed="rId1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sp>
        <p:nvSpPr>
          <p:cNvPr id="108550" name="Rectangle 6"/>
          <p:cNvSpPr>
            <a:spLocks noGrp="1" noChangeArrowheads="1"/>
          </p:cNvSpPr>
          <p:nvPr>
            <p:ph type="title"/>
          </p:nvPr>
        </p:nvSpPr>
        <p:spPr bwMode="auto">
          <a:xfrm>
            <a:off x="1066800" y="838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8551" name="Rectangle 7"/>
          <p:cNvSpPr>
            <a:spLocks noGrp="1" noChangeArrowheads="1"/>
          </p:cNvSpPr>
          <p:nvPr>
            <p:ph type="dt" sz="half" idx="2"/>
          </p:nvPr>
        </p:nvSpPr>
        <p:spPr bwMode="auto">
          <a:xfrm>
            <a:off x="1066800" y="6413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tx2"/>
                </a:solidFill>
                <a:latin typeface="+mn-lt"/>
              </a:defRPr>
            </a:lvl1pPr>
          </a:lstStyle>
          <a:p>
            <a:endParaRPr lang="en-US" altLang="en-US"/>
          </a:p>
        </p:txBody>
      </p:sp>
      <p:sp>
        <p:nvSpPr>
          <p:cNvPr id="108552" name="Rectangle 8"/>
          <p:cNvSpPr>
            <a:spLocks noGrp="1" noChangeArrowheads="1"/>
          </p:cNvSpPr>
          <p:nvPr>
            <p:ph type="ftr" sz="quarter" idx="3"/>
          </p:nvPr>
        </p:nvSpPr>
        <p:spPr bwMode="auto">
          <a:xfrm>
            <a:off x="3429000" y="6413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tx2"/>
                </a:solidFill>
                <a:latin typeface="+mn-lt"/>
              </a:defRPr>
            </a:lvl1pPr>
          </a:lstStyle>
          <a:p>
            <a:r>
              <a:rPr lang="en-US" altLang="en-US"/>
              <a:t>UT - San Antonio Presentation - October 26, 2006 - San Antonio, TX</a:t>
            </a:r>
          </a:p>
        </p:txBody>
      </p:sp>
      <p:pic>
        <p:nvPicPr>
          <p:cNvPr id="108553" name="Picture 9" descr="anabnr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228725" y="0"/>
            <a:ext cx="7915275" cy="754063"/>
          </a:xfrm>
          <a:prstGeom prst="rect">
            <a:avLst/>
          </a:prstGeom>
          <a:noFill/>
          <a:extLst>
            <a:ext uri="{909E8E84-426E-40DD-AFC4-6F175D3DCCD1}">
              <a14:hiddenFill xmlns:a14="http://schemas.microsoft.com/office/drawing/2010/main">
                <a:solidFill>
                  <a:srgbClr val="FFFFFF"/>
                </a:solidFill>
              </a14:hiddenFill>
            </a:ext>
          </a:extLst>
        </p:spPr>
      </p:pic>
      <p:sp>
        <p:nvSpPr>
          <p:cNvPr id="108554" name="Rectangle 10"/>
          <p:cNvSpPr>
            <a:spLocks noChangeArrowheads="1"/>
          </p:cNvSpPr>
          <p:nvPr/>
        </p:nvSpPr>
        <p:spPr bwMode="auto">
          <a:xfrm>
            <a:off x="304800" y="457200"/>
            <a:ext cx="2514600" cy="304800"/>
          </a:xfrm>
          <a:prstGeom prst="rect">
            <a:avLst/>
          </a:prstGeom>
          <a:solidFill>
            <a:schemeClr val="accent2">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a:latin typeface="Times New Roman" panose="02020603050405020304" pitchFamily="18" charset="0"/>
            </a:endParaRPr>
          </a:p>
        </p:txBody>
      </p:sp>
      <p:sp>
        <p:nvSpPr>
          <p:cNvPr id="108555" name="Rectangle 11"/>
          <p:cNvSpPr>
            <a:spLocks noGrp="1" noChangeArrowheads="1"/>
          </p:cNvSpPr>
          <p:nvPr>
            <p:ph type="sldNum" sz="quarter" idx="4"/>
          </p:nvPr>
        </p:nvSpPr>
        <p:spPr bwMode="auto">
          <a:xfrm>
            <a:off x="8229600" y="64135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2"/>
                </a:solidFill>
                <a:latin typeface="+mn-lt"/>
              </a:defRPr>
            </a:lvl1pPr>
          </a:lstStyle>
          <a:p>
            <a:fld id="{99F7865A-F13A-4C72-ACE9-E0A9E30DD38E}" type="slidenum">
              <a:rPr lang="en-US" altLang="en-US"/>
              <a:pPr/>
              <a:t>‹#›</a:t>
            </a:fld>
            <a:endParaRPr lang="en-US" altLang="en-US" sz="1400"/>
          </a:p>
        </p:txBody>
      </p:sp>
      <p:sp>
        <p:nvSpPr>
          <p:cNvPr id="108556" name="Rectangle 12"/>
          <p:cNvSpPr>
            <a:spLocks noGrp="1" noChangeArrowheads="1"/>
          </p:cNvSpPr>
          <p:nvPr>
            <p:ph type="body" idx="1"/>
          </p:nvPr>
        </p:nvSpPr>
        <p:spPr bwMode="auto">
          <a:xfrm>
            <a:off x="1066800" y="21018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anose="02020603050405020304" pitchFamily="18" charset="0"/>
        </a:defRPr>
      </a:lvl2pPr>
      <a:lvl3pPr algn="l" rtl="0" fontAlgn="base">
        <a:spcBef>
          <a:spcPct val="0"/>
        </a:spcBef>
        <a:spcAft>
          <a:spcPct val="0"/>
        </a:spcAft>
        <a:defRPr sz="4400">
          <a:solidFill>
            <a:schemeClr val="tx2"/>
          </a:solidFill>
          <a:latin typeface="Times New Roman" panose="02020603050405020304" pitchFamily="18" charset="0"/>
        </a:defRPr>
      </a:lvl3pPr>
      <a:lvl4pPr algn="l" rtl="0" fontAlgn="base">
        <a:spcBef>
          <a:spcPct val="0"/>
        </a:spcBef>
        <a:spcAft>
          <a:spcPct val="0"/>
        </a:spcAft>
        <a:defRPr sz="4400">
          <a:solidFill>
            <a:schemeClr val="tx2"/>
          </a:solidFill>
          <a:latin typeface="Times New Roman" panose="02020603050405020304" pitchFamily="18" charset="0"/>
        </a:defRPr>
      </a:lvl4pPr>
      <a:lvl5pPr algn="l" rtl="0" fontAlgn="base">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457200" indent="-457200" algn="l" rtl="0" fontAlgn="base">
        <a:spcBef>
          <a:spcPct val="20000"/>
        </a:spcBef>
        <a:spcAft>
          <a:spcPct val="0"/>
        </a:spcAft>
        <a:buClr>
          <a:srgbClr val="A50021"/>
        </a:buClr>
        <a:buSzPct val="75000"/>
        <a:buFont typeface="Wingdings" panose="05000000000000000000" pitchFamily="2" charset="2"/>
        <a:buChar char="n"/>
        <a:defRPr sz="3200" kern="1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anose="05000000000000000000" pitchFamily="2" charset="2"/>
        <a:buChar char="n"/>
        <a:defRPr sz="2800" kern="1200">
          <a:solidFill>
            <a:schemeClr val="tx1"/>
          </a:solidFill>
          <a:latin typeface="+mn-lt"/>
          <a:ea typeface="+mn-ea"/>
          <a:cs typeface="+mn-cs"/>
        </a:defRPr>
      </a:lvl2pPr>
      <a:lvl3pPr marL="1370013" indent="-228600" algn="l" rtl="0" fontAlgn="base">
        <a:spcBef>
          <a:spcPct val="20000"/>
        </a:spcBef>
        <a:spcAft>
          <a:spcPct val="0"/>
        </a:spcAft>
        <a:buClr>
          <a:srgbClr val="666699"/>
        </a:buClr>
        <a:buSzPct val="70000"/>
        <a:buFont typeface="Wingdings" panose="05000000000000000000" pitchFamily="2" charset="2"/>
        <a:buChar char="n"/>
        <a:defRPr sz="2400" kern="1200">
          <a:solidFill>
            <a:schemeClr val="tx1"/>
          </a:solidFill>
          <a:latin typeface="+mn-lt"/>
          <a:ea typeface="+mn-ea"/>
          <a:cs typeface="+mn-cs"/>
        </a:defRPr>
      </a:lvl3pPr>
      <a:lvl4pPr marL="1712913" indent="-228600" algn="l" rtl="0" fontAlgn="base">
        <a:spcBef>
          <a:spcPct val="20000"/>
        </a:spcBef>
        <a:spcAft>
          <a:spcPct val="0"/>
        </a:spcAft>
        <a:buSzPct val="60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hlink"/>
        </a:buClr>
        <a:buSzPct val="55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a:xfrm>
            <a:off x="609600" y="381000"/>
            <a:ext cx="8077200" cy="2362200"/>
          </a:xfrm>
        </p:spPr>
        <p:txBody>
          <a:bodyPr/>
          <a:lstStyle/>
          <a:p>
            <a:pPr algn="ctr"/>
            <a:r>
              <a:rPr lang="en-US" altLang="en-US" sz="4000">
                <a:latin typeface="Comic Sans MS" panose="030F0702030302020204" pitchFamily="66" charset="0"/>
              </a:rPr>
              <a:t>Intellectual Property Basics and Sticking Points for Negotiating Research Agreements</a:t>
            </a:r>
          </a:p>
        </p:txBody>
      </p:sp>
      <p:sp>
        <p:nvSpPr>
          <p:cNvPr id="110595" name="Rectangle 3"/>
          <p:cNvSpPr>
            <a:spLocks noGrp="1" noChangeArrowheads="1"/>
          </p:cNvSpPr>
          <p:nvPr>
            <p:ph type="subTitle" idx="1"/>
          </p:nvPr>
        </p:nvSpPr>
        <p:spPr>
          <a:xfrm>
            <a:off x="914400" y="4114800"/>
            <a:ext cx="7372350" cy="2743200"/>
          </a:xfrm>
        </p:spPr>
        <p:txBody>
          <a:bodyPr/>
          <a:lstStyle/>
          <a:p>
            <a:pPr algn="ctr"/>
            <a:r>
              <a:rPr lang="en-US" altLang="en-US" b="1">
                <a:latin typeface="Comic Sans MS" panose="030F0702030302020204" pitchFamily="66" charset="0"/>
              </a:rPr>
              <a:t>BethLynn Maxwell, Ph.D., J.D.</a:t>
            </a:r>
            <a:br>
              <a:rPr lang="en-US" altLang="en-US" b="1">
                <a:latin typeface="Comic Sans MS" panose="030F0702030302020204" pitchFamily="66" charset="0"/>
              </a:rPr>
            </a:br>
            <a:r>
              <a:rPr lang="en-US" altLang="en-US" b="1">
                <a:latin typeface="Comic Sans MS" panose="030F0702030302020204" pitchFamily="66" charset="0"/>
              </a:rPr>
              <a:t>The University of Texas System</a:t>
            </a:r>
            <a:br>
              <a:rPr lang="en-US" altLang="en-US" b="1">
                <a:latin typeface="Comic Sans MS" panose="030F0702030302020204" pitchFamily="66" charset="0"/>
              </a:rPr>
            </a:br>
            <a:r>
              <a:rPr lang="en-US" altLang="en-US" b="1">
                <a:latin typeface="Comic Sans MS" panose="030F0702030302020204" pitchFamily="66" charset="0"/>
              </a:rPr>
              <a:t>Office of General Counsel</a:t>
            </a:r>
          </a:p>
          <a:p>
            <a:pPr algn="ctr"/>
            <a:r>
              <a:rPr lang="en-US" altLang="en-US" sz="2800">
                <a:latin typeface="Comic Sans MS" panose="030F0702030302020204" pitchFamily="66" charset="0"/>
              </a:rPr>
              <a:t>Presentation to UT – San Antonio </a:t>
            </a:r>
          </a:p>
          <a:p>
            <a:pPr algn="ctr"/>
            <a:r>
              <a:rPr lang="en-US" altLang="en-US" sz="2800">
                <a:latin typeface="Comic Sans MS" panose="030F0702030302020204" pitchFamily="66" charset="0"/>
              </a:rPr>
              <a:t>October 26, 2006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79E1D372-FD5C-4C73-8BCB-CE2507E43B15}" type="slidenum">
              <a:rPr lang="en-US" altLang="en-US"/>
              <a:pPr/>
              <a:t>10</a:t>
            </a:fld>
            <a:endParaRPr lang="en-US" altLang="en-US" sz="1400"/>
          </a:p>
        </p:txBody>
      </p:sp>
      <p:sp>
        <p:nvSpPr>
          <p:cNvPr id="134146" name="Rectangle 2"/>
          <p:cNvSpPr>
            <a:spLocks noGrp="1" noChangeArrowheads="1"/>
          </p:cNvSpPr>
          <p:nvPr>
            <p:ph type="title"/>
          </p:nvPr>
        </p:nvSpPr>
        <p:spPr/>
        <p:txBody>
          <a:bodyPr/>
          <a:lstStyle/>
          <a:p>
            <a:pPr algn="ctr"/>
            <a:r>
              <a:rPr lang="en-US" altLang="en-US">
                <a:latin typeface="Comic Sans MS" panose="030F0702030302020204" pitchFamily="66" charset="0"/>
              </a:rPr>
              <a:t>Specific Utility</a:t>
            </a:r>
          </a:p>
        </p:txBody>
      </p:sp>
      <p:sp>
        <p:nvSpPr>
          <p:cNvPr id="134147" name="Rectangle 3"/>
          <p:cNvSpPr>
            <a:spLocks noGrp="1" noChangeArrowheads="1"/>
          </p:cNvSpPr>
          <p:nvPr>
            <p:ph type="body" idx="1"/>
          </p:nvPr>
        </p:nvSpPr>
        <p:spPr>
          <a:xfrm>
            <a:off x="914400" y="2362200"/>
            <a:ext cx="7924800" cy="3854450"/>
          </a:xfrm>
        </p:spPr>
        <p:txBody>
          <a:bodyPr/>
          <a:lstStyle/>
          <a:p>
            <a:r>
              <a:rPr lang="en-US" altLang="en-US">
                <a:latin typeface="Comic Sans MS" panose="030F0702030302020204" pitchFamily="66" charset="0"/>
              </a:rPr>
              <a:t>The utility has to be </a:t>
            </a:r>
            <a:r>
              <a:rPr lang="en-US" altLang="en-US" b="1">
                <a:latin typeface="Comic Sans MS" panose="030F0702030302020204" pitchFamily="66" charset="0"/>
              </a:rPr>
              <a:t>specific</a:t>
            </a:r>
            <a:r>
              <a:rPr lang="en-US" altLang="en-US">
                <a:latin typeface="Comic Sans MS" panose="030F0702030302020204" pitchFamily="66" charset="0"/>
              </a:rPr>
              <a:t> to the subject matter claimed.</a:t>
            </a:r>
          </a:p>
          <a:p>
            <a:pPr>
              <a:buFont typeface="Wingdings" panose="05000000000000000000" pitchFamily="2" charset="2"/>
              <a:buNone/>
            </a:pPr>
            <a:r>
              <a:rPr lang="en-US" altLang="en-US">
                <a:latin typeface="Comic Sans MS" panose="030F0702030302020204" pitchFamily="66" charset="0"/>
              </a:rPr>
              <a:t> </a:t>
            </a:r>
          </a:p>
          <a:p>
            <a:r>
              <a:rPr lang="en-US" altLang="en-US">
                <a:latin typeface="Comic Sans MS" panose="030F0702030302020204" pitchFamily="66" charset="0"/>
              </a:rPr>
              <a:t>Contrast this to a </a:t>
            </a:r>
            <a:r>
              <a:rPr lang="en-US" altLang="en-US" b="1">
                <a:latin typeface="Comic Sans MS" panose="030F0702030302020204" pitchFamily="66" charset="0"/>
              </a:rPr>
              <a:t>general</a:t>
            </a:r>
            <a:r>
              <a:rPr lang="en-US" altLang="en-US">
                <a:latin typeface="Comic Sans MS" panose="030F0702030302020204" pitchFamily="66" charset="0"/>
              </a:rPr>
              <a:t> utility that would apply to the general class of invention.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2C065360-EDC6-4742-87C3-BC5D52716E29}" type="slidenum">
              <a:rPr lang="en-US" altLang="en-US"/>
              <a:pPr/>
              <a:t>11</a:t>
            </a:fld>
            <a:endParaRPr lang="en-US" altLang="en-US" sz="1400"/>
          </a:p>
        </p:txBody>
      </p:sp>
      <p:sp>
        <p:nvSpPr>
          <p:cNvPr id="135170" name="Rectangle 2"/>
          <p:cNvSpPr>
            <a:spLocks noGrp="1" noChangeArrowheads="1"/>
          </p:cNvSpPr>
          <p:nvPr>
            <p:ph type="title"/>
          </p:nvPr>
        </p:nvSpPr>
        <p:spPr/>
        <p:txBody>
          <a:bodyPr/>
          <a:lstStyle/>
          <a:p>
            <a:pPr algn="ctr"/>
            <a:r>
              <a:rPr lang="en-US" altLang="en-US">
                <a:latin typeface="Comic Sans MS" panose="030F0702030302020204" pitchFamily="66" charset="0"/>
              </a:rPr>
              <a:t>Credible Utility</a:t>
            </a:r>
          </a:p>
        </p:txBody>
      </p:sp>
      <p:sp>
        <p:nvSpPr>
          <p:cNvPr id="135171" name="Rectangle 3"/>
          <p:cNvSpPr>
            <a:spLocks noGrp="1" noChangeArrowheads="1"/>
          </p:cNvSpPr>
          <p:nvPr>
            <p:ph type="body" idx="1"/>
          </p:nvPr>
        </p:nvSpPr>
        <p:spPr/>
        <p:txBody>
          <a:bodyPr/>
          <a:lstStyle/>
          <a:p>
            <a:r>
              <a:rPr lang="en-US" altLang="en-US">
                <a:latin typeface="Comic Sans MS" panose="030F0702030302020204" pitchFamily="66" charset="0"/>
              </a:rPr>
              <a:t>Standard is whether a person of ordinary skill in the art would accept that the disclosed invention is currently available for such use</a:t>
            </a:r>
          </a:p>
          <a:p>
            <a:pPr lvl="1"/>
            <a:r>
              <a:rPr lang="en-US" altLang="en-US">
                <a:latin typeface="Comic Sans MS" panose="030F0702030302020204" pitchFamily="66" charset="0"/>
              </a:rPr>
              <a:t>Perpetual motion machines </a:t>
            </a:r>
          </a:p>
          <a:p>
            <a:pPr lvl="1"/>
            <a:r>
              <a:rPr lang="en-US" altLang="en-US">
                <a:latin typeface="Comic Sans MS" panose="030F0702030302020204" pitchFamily="66" charset="0"/>
              </a:rPr>
              <a:t>But, some nucleic acids might be used as probes, chromosome markers, or forensic or diagnostic markers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95FAB662-8E0B-433D-9EBD-EACBA9D3D74C}" type="slidenum">
              <a:rPr lang="en-US" altLang="en-US"/>
              <a:pPr/>
              <a:t>12</a:t>
            </a:fld>
            <a:endParaRPr lang="en-US" altLang="en-US" sz="1400"/>
          </a:p>
        </p:txBody>
      </p:sp>
      <p:sp>
        <p:nvSpPr>
          <p:cNvPr id="138242" name="Rectangle 2"/>
          <p:cNvSpPr>
            <a:spLocks noGrp="1" noChangeArrowheads="1"/>
          </p:cNvSpPr>
          <p:nvPr>
            <p:ph type="title"/>
          </p:nvPr>
        </p:nvSpPr>
        <p:spPr>
          <a:xfrm>
            <a:off x="914400" y="381000"/>
            <a:ext cx="7924800" cy="1295400"/>
          </a:xfrm>
        </p:spPr>
        <p:txBody>
          <a:bodyPr/>
          <a:lstStyle/>
          <a:p>
            <a:pPr algn="ctr"/>
            <a:r>
              <a:rPr lang="en-US" altLang="en-US">
                <a:latin typeface="Comic Sans MS" panose="030F0702030302020204" pitchFamily="66" charset="0"/>
              </a:rPr>
              <a:t>Substantial Utility</a:t>
            </a:r>
          </a:p>
        </p:txBody>
      </p:sp>
      <p:sp>
        <p:nvSpPr>
          <p:cNvPr id="138243" name="Rectangle 3"/>
          <p:cNvSpPr>
            <a:spLocks noGrp="1" noChangeArrowheads="1"/>
          </p:cNvSpPr>
          <p:nvPr>
            <p:ph type="body" idx="1"/>
          </p:nvPr>
        </p:nvSpPr>
        <p:spPr>
          <a:xfrm>
            <a:off x="533400" y="1828800"/>
            <a:ext cx="8305800" cy="4387850"/>
          </a:xfrm>
        </p:spPr>
        <p:txBody>
          <a:bodyPr/>
          <a:lstStyle/>
          <a:p>
            <a:r>
              <a:rPr lang="en-US" altLang="en-US">
                <a:latin typeface="Comic Sans MS" panose="030F0702030302020204" pitchFamily="66" charset="0"/>
              </a:rPr>
              <a:t>“Real world” use </a:t>
            </a:r>
          </a:p>
          <a:p>
            <a:endParaRPr lang="en-US" altLang="en-US">
              <a:latin typeface="Comic Sans MS" panose="030F0702030302020204" pitchFamily="66" charset="0"/>
            </a:endParaRPr>
          </a:p>
          <a:p>
            <a:r>
              <a:rPr lang="en-US" altLang="en-US">
                <a:latin typeface="Comic Sans MS" panose="030F0702030302020204" pitchFamily="66" charset="0"/>
              </a:rPr>
              <a:t>Must not require further research to identify or confirm a real world context</a:t>
            </a:r>
          </a:p>
          <a:p>
            <a:endParaRPr lang="en-US" altLang="en-US">
              <a:latin typeface="Comic Sans MS" panose="030F0702030302020204" pitchFamily="66" charset="0"/>
            </a:endParaRPr>
          </a:p>
          <a:p>
            <a:r>
              <a:rPr lang="en-US" altLang="en-US">
                <a:latin typeface="Comic Sans MS" panose="030F0702030302020204" pitchFamily="66" charset="0"/>
              </a:rPr>
              <a:t>Throw away utilities are not substantial  uses unless nature of invention is specifically directed to such uses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CBD3D1E9-F7AA-4310-A3D4-AED4D3B3B9DC}" type="slidenum">
              <a:rPr lang="en-US" altLang="en-US"/>
              <a:pPr/>
              <a:t>13</a:t>
            </a:fld>
            <a:endParaRPr lang="en-US" altLang="en-US" sz="1400"/>
          </a:p>
        </p:txBody>
      </p:sp>
      <p:sp>
        <p:nvSpPr>
          <p:cNvPr id="51202" name="Rectangle 2"/>
          <p:cNvSpPr>
            <a:spLocks noGrp="1" noChangeArrowheads="1"/>
          </p:cNvSpPr>
          <p:nvPr>
            <p:ph type="title"/>
          </p:nvPr>
        </p:nvSpPr>
        <p:spPr>
          <a:xfrm>
            <a:off x="685800" y="914400"/>
            <a:ext cx="7772400" cy="1219200"/>
          </a:xfrm>
        </p:spPr>
        <p:txBody>
          <a:bodyPr/>
          <a:lstStyle/>
          <a:p>
            <a:pPr algn="ctr"/>
            <a:r>
              <a:rPr lang="en-US" altLang="en-US">
                <a:latin typeface="Comic Sans MS" panose="030F0702030302020204" pitchFamily="66" charset="0"/>
              </a:rPr>
              <a:t>Invention Can Not Be Anticipated (</a:t>
            </a:r>
            <a:r>
              <a:rPr lang="en-US" altLang="en-US" sz="2800" b="1">
                <a:latin typeface="Comic Sans MS" panose="030F0702030302020204" pitchFamily="66" charset="0"/>
              </a:rPr>
              <a:t>35 U.S.C. § 102)</a:t>
            </a:r>
          </a:p>
        </p:txBody>
      </p:sp>
      <p:sp>
        <p:nvSpPr>
          <p:cNvPr id="51203" name="Rectangle 3"/>
          <p:cNvSpPr>
            <a:spLocks noGrp="1" noChangeArrowheads="1"/>
          </p:cNvSpPr>
          <p:nvPr>
            <p:ph type="body" idx="1"/>
          </p:nvPr>
        </p:nvSpPr>
        <p:spPr>
          <a:xfrm>
            <a:off x="1066800" y="2344738"/>
            <a:ext cx="7772400" cy="3802062"/>
          </a:xfrm>
        </p:spPr>
        <p:txBody>
          <a:bodyPr/>
          <a:lstStyle/>
          <a:p>
            <a:r>
              <a:rPr lang="en-US" altLang="en-US">
                <a:latin typeface="Comic Sans MS" panose="030F0702030302020204" pitchFamily="66" charset="0"/>
              </a:rPr>
              <a:t>Not anticipated by the prior art </a:t>
            </a:r>
          </a:p>
          <a:p>
            <a:pPr lvl="1"/>
            <a:r>
              <a:rPr lang="en-US" altLang="en-US" sz="2000">
                <a:latin typeface="Comic Sans MS" panose="030F0702030302020204" pitchFamily="66" charset="0"/>
              </a:rPr>
              <a:t>Applicant shall be entitled to a patent unless 1 of the 6 conditions creates a time bar or if the applicant is not an inventor.</a:t>
            </a:r>
          </a:p>
          <a:p>
            <a:pPr>
              <a:lnSpc>
                <a:spcPct val="10000"/>
              </a:lnSpc>
            </a:pPr>
            <a:endParaRPr lang="en-US" altLang="en-US" sz="2000">
              <a:latin typeface="Comic Sans MS" panose="030F0702030302020204" pitchFamily="66" charset="0"/>
            </a:endParaRPr>
          </a:p>
          <a:p>
            <a:pPr lvl="1"/>
            <a:r>
              <a:rPr lang="en-US" altLang="en-US" sz="2000">
                <a:latin typeface="Comic Sans MS" panose="030F0702030302020204" pitchFamily="66" charset="0"/>
              </a:rPr>
              <a:t>Each and every element of the claimed invention must not be disclosed in a prior art reference.  </a:t>
            </a:r>
          </a:p>
          <a:p>
            <a:r>
              <a:rPr lang="en-US" altLang="en-US">
                <a:latin typeface="Comic Sans MS" panose="030F0702030302020204" pitchFamily="66" charset="0"/>
              </a:rPr>
              <a:t>Objective standard of someone skilled in the art of the invention</a:t>
            </a:r>
            <a:r>
              <a:rPr lang="en-US" altLang="en-US" sz="2400">
                <a:latin typeface="Comic Sans MS" panose="030F0702030302020204" pitchFamily="66"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14E93844-413C-435D-9C17-C4BCFA59F43B}" type="slidenum">
              <a:rPr lang="en-US" altLang="en-US"/>
              <a:pPr/>
              <a:t>14</a:t>
            </a:fld>
            <a:endParaRPr lang="en-US" altLang="en-US" sz="1400"/>
          </a:p>
        </p:txBody>
      </p:sp>
      <p:sp>
        <p:nvSpPr>
          <p:cNvPr id="52226" name="Rectangle 2"/>
          <p:cNvSpPr>
            <a:spLocks noGrp="1" noChangeArrowheads="1"/>
          </p:cNvSpPr>
          <p:nvPr>
            <p:ph type="title"/>
          </p:nvPr>
        </p:nvSpPr>
        <p:spPr>
          <a:xfrm>
            <a:off x="1143000" y="914400"/>
            <a:ext cx="7078663" cy="1447800"/>
          </a:xfrm>
        </p:spPr>
        <p:txBody>
          <a:bodyPr/>
          <a:lstStyle/>
          <a:p>
            <a:pPr algn="ctr"/>
            <a:r>
              <a:rPr lang="en-US" altLang="en-US">
                <a:latin typeface="Comic Sans MS" panose="030F0702030302020204" pitchFamily="66" charset="0"/>
              </a:rPr>
              <a:t>Invention Can Not </a:t>
            </a:r>
            <a:br>
              <a:rPr lang="en-US" altLang="en-US">
                <a:latin typeface="Comic Sans MS" panose="030F0702030302020204" pitchFamily="66" charset="0"/>
              </a:rPr>
            </a:br>
            <a:r>
              <a:rPr lang="en-US" altLang="en-US">
                <a:latin typeface="Comic Sans MS" panose="030F0702030302020204" pitchFamily="66" charset="0"/>
              </a:rPr>
              <a:t>Be Obvious ~ </a:t>
            </a:r>
            <a:r>
              <a:rPr lang="en-US" altLang="en-US" sz="2800" b="1">
                <a:latin typeface="Comic Sans MS" panose="030F0702030302020204" pitchFamily="66" charset="0"/>
              </a:rPr>
              <a:t>35 U.S.C. § 103</a:t>
            </a:r>
          </a:p>
        </p:txBody>
      </p:sp>
      <p:sp>
        <p:nvSpPr>
          <p:cNvPr id="52227" name="Rectangle 3"/>
          <p:cNvSpPr>
            <a:spLocks noGrp="1" noChangeArrowheads="1"/>
          </p:cNvSpPr>
          <p:nvPr>
            <p:ph type="body" idx="1"/>
          </p:nvPr>
        </p:nvSpPr>
        <p:spPr>
          <a:xfrm>
            <a:off x="381000" y="2514600"/>
            <a:ext cx="8305800" cy="3556000"/>
          </a:xfrm>
        </p:spPr>
        <p:txBody>
          <a:bodyPr/>
          <a:lstStyle/>
          <a:p>
            <a:pPr marL="571500" lvl="1" indent="0">
              <a:lnSpc>
                <a:spcPct val="90000"/>
              </a:lnSpc>
              <a:buFont typeface="Wingdings" panose="05000000000000000000" pitchFamily="2" charset="2"/>
              <a:buNone/>
            </a:pPr>
            <a:r>
              <a:rPr lang="en-US" altLang="en-US" sz="2400">
                <a:latin typeface="Comic Sans MS" panose="030F0702030302020204" pitchFamily="66" charset="0"/>
              </a:rPr>
              <a:t>    </a:t>
            </a:r>
          </a:p>
          <a:p>
            <a:pPr marL="571500" lvl="1" indent="0">
              <a:lnSpc>
                <a:spcPct val="90000"/>
              </a:lnSpc>
              <a:buFont typeface="Wingdings" panose="05000000000000000000" pitchFamily="2" charset="2"/>
              <a:buNone/>
            </a:pPr>
            <a:r>
              <a:rPr lang="en-US" altLang="en-US" sz="3200">
                <a:latin typeface="Comic Sans MS" panose="030F0702030302020204" pitchFamily="66" charset="0"/>
              </a:rPr>
              <a:t>An invention is not patentable if the subject matter of the patent claims, as a whole, would have been </a:t>
            </a:r>
            <a:r>
              <a:rPr lang="en-US" altLang="en-US" sz="3200" b="1">
                <a:latin typeface="Comic Sans MS" panose="030F0702030302020204" pitchFamily="66" charset="0"/>
              </a:rPr>
              <a:t>obvious</a:t>
            </a:r>
            <a:r>
              <a:rPr lang="en-US" altLang="en-US" sz="3200">
                <a:latin typeface="Comic Sans MS" panose="030F0702030302020204" pitchFamily="66" charset="0"/>
              </a:rPr>
              <a:t> at the time the invention was made to a person having ordinary skill in the art to which the claimed subject matter pertains. </a:t>
            </a:r>
          </a:p>
          <a:p>
            <a:pPr>
              <a:lnSpc>
                <a:spcPct val="90000"/>
              </a:lnSpc>
            </a:pPr>
            <a:endParaRPr lang="en-US" altLang="en-US" b="1">
              <a:latin typeface="Comic Sans MS" panose="030F0702030302020204"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8B81C93-21D9-4292-B551-961FA20EF60B}" type="slidenum">
              <a:rPr lang="en-US" altLang="en-US"/>
              <a:pPr/>
              <a:t>15</a:t>
            </a:fld>
            <a:endParaRPr lang="en-US" altLang="en-US" sz="1400"/>
          </a:p>
        </p:txBody>
      </p:sp>
      <p:sp>
        <p:nvSpPr>
          <p:cNvPr id="53250" name="Rectangle 2"/>
          <p:cNvSpPr>
            <a:spLocks noGrp="1" noChangeArrowheads="1"/>
          </p:cNvSpPr>
          <p:nvPr>
            <p:ph type="title"/>
          </p:nvPr>
        </p:nvSpPr>
        <p:spPr>
          <a:xfrm>
            <a:off x="914400" y="1143000"/>
            <a:ext cx="7772400" cy="1143000"/>
          </a:xfrm>
        </p:spPr>
        <p:txBody>
          <a:bodyPr/>
          <a:lstStyle/>
          <a:p>
            <a:pPr algn="ctr"/>
            <a:r>
              <a:rPr lang="en-US" altLang="en-US">
                <a:latin typeface="Comic Sans MS" panose="030F0702030302020204" pitchFamily="66" charset="0"/>
              </a:rPr>
              <a:t>Factors to Consider For Non-Obviousness</a:t>
            </a:r>
          </a:p>
        </p:txBody>
      </p:sp>
      <p:sp>
        <p:nvSpPr>
          <p:cNvPr id="53251" name="Rectangle 3"/>
          <p:cNvSpPr>
            <a:spLocks noGrp="1" noChangeArrowheads="1"/>
          </p:cNvSpPr>
          <p:nvPr>
            <p:ph type="body" idx="1"/>
          </p:nvPr>
        </p:nvSpPr>
        <p:spPr>
          <a:xfrm>
            <a:off x="990600" y="2438400"/>
            <a:ext cx="7848600" cy="3778250"/>
          </a:xfrm>
        </p:spPr>
        <p:txBody>
          <a:bodyPr/>
          <a:lstStyle/>
          <a:p>
            <a:pPr>
              <a:lnSpc>
                <a:spcPct val="90000"/>
              </a:lnSpc>
            </a:pPr>
            <a:r>
              <a:rPr lang="en-US" altLang="en-US" sz="2800">
                <a:latin typeface="Comic Sans MS" panose="030F0702030302020204" pitchFamily="66" charset="0"/>
              </a:rPr>
              <a:t>1 – Educational level of the inventor; and</a:t>
            </a:r>
          </a:p>
          <a:p>
            <a:pPr>
              <a:lnSpc>
                <a:spcPct val="90000"/>
              </a:lnSpc>
            </a:pPr>
            <a:r>
              <a:rPr lang="en-US" altLang="en-US" sz="2800">
                <a:latin typeface="Comic Sans MS" panose="030F0702030302020204" pitchFamily="66" charset="0"/>
              </a:rPr>
              <a:t>2 - Type of problems encountered in the art; and </a:t>
            </a:r>
          </a:p>
          <a:p>
            <a:pPr>
              <a:lnSpc>
                <a:spcPct val="90000"/>
              </a:lnSpc>
            </a:pPr>
            <a:r>
              <a:rPr lang="en-US" altLang="en-US" sz="2800">
                <a:latin typeface="Comic Sans MS" panose="030F0702030302020204" pitchFamily="66" charset="0"/>
              </a:rPr>
              <a:t>3 - Any prior art solutions to those problems; and</a:t>
            </a:r>
          </a:p>
          <a:p>
            <a:pPr>
              <a:lnSpc>
                <a:spcPct val="90000"/>
              </a:lnSpc>
            </a:pPr>
            <a:r>
              <a:rPr lang="en-US" altLang="en-US" sz="2800">
                <a:latin typeface="Comic Sans MS" panose="030F0702030302020204" pitchFamily="66" charset="0"/>
              </a:rPr>
              <a:t>4 - Rapidity with which innovations are made; and</a:t>
            </a:r>
          </a:p>
          <a:p>
            <a:pPr>
              <a:lnSpc>
                <a:spcPct val="90000"/>
              </a:lnSpc>
            </a:pPr>
            <a:r>
              <a:rPr lang="en-US" altLang="en-US" sz="2800">
                <a:latin typeface="Comic Sans MS" panose="030F0702030302020204" pitchFamily="66" charset="0"/>
              </a:rPr>
              <a:t>5 - Sophistication of the technology; and </a:t>
            </a:r>
          </a:p>
          <a:p>
            <a:pPr>
              <a:lnSpc>
                <a:spcPct val="90000"/>
              </a:lnSpc>
            </a:pPr>
            <a:r>
              <a:rPr lang="en-US" altLang="en-US" sz="2800">
                <a:latin typeface="Comic Sans MS" panose="030F0702030302020204" pitchFamily="66" charset="0"/>
              </a:rPr>
              <a:t>6 - Educational level of the workers active in the field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wipe(left)">
                                      <p:cBhvr>
                                        <p:cTn id="7" dur="500"/>
                                        <p:tgtEl>
                                          <p:spTgt spid="53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1">
                                            <p:txEl>
                                              <p:pRg st="1" end="1"/>
                                            </p:txEl>
                                          </p:spTgt>
                                        </p:tgtEl>
                                        <p:attrNameLst>
                                          <p:attrName>style.visibility</p:attrName>
                                        </p:attrNameLst>
                                      </p:cBhvr>
                                      <p:to>
                                        <p:strVal val="visible"/>
                                      </p:to>
                                    </p:set>
                                    <p:animEffect transition="in" filter="wipe(left)">
                                      <p:cBhvr>
                                        <p:cTn id="12" dur="500"/>
                                        <p:tgtEl>
                                          <p:spTgt spid="532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1">
                                            <p:txEl>
                                              <p:pRg st="2" end="2"/>
                                            </p:txEl>
                                          </p:spTgt>
                                        </p:tgtEl>
                                        <p:attrNameLst>
                                          <p:attrName>style.visibility</p:attrName>
                                        </p:attrNameLst>
                                      </p:cBhvr>
                                      <p:to>
                                        <p:strVal val="visible"/>
                                      </p:to>
                                    </p:set>
                                    <p:animEffect transition="in" filter="wipe(left)">
                                      <p:cBhvr>
                                        <p:cTn id="17" dur="500"/>
                                        <p:tgtEl>
                                          <p:spTgt spid="53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251">
                                            <p:txEl>
                                              <p:pRg st="3" end="3"/>
                                            </p:txEl>
                                          </p:spTgt>
                                        </p:tgtEl>
                                        <p:attrNameLst>
                                          <p:attrName>style.visibility</p:attrName>
                                        </p:attrNameLst>
                                      </p:cBhvr>
                                      <p:to>
                                        <p:strVal val="visible"/>
                                      </p:to>
                                    </p:set>
                                    <p:animEffect transition="in" filter="wipe(left)">
                                      <p:cBhvr>
                                        <p:cTn id="22" dur="500"/>
                                        <p:tgtEl>
                                          <p:spTgt spid="532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Effect transition="in" filter="wipe(left)">
                                      <p:cBhvr>
                                        <p:cTn id="27" dur="500"/>
                                        <p:tgtEl>
                                          <p:spTgt spid="532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3251">
                                            <p:txEl>
                                              <p:pRg st="5" end="5"/>
                                            </p:txEl>
                                          </p:spTgt>
                                        </p:tgtEl>
                                        <p:attrNameLst>
                                          <p:attrName>style.visibility</p:attrName>
                                        </p:attrNameLst>
                                      </p:cBhvr>
                                      <p:to>
                                        <p:strVal val="visible"/>
                                      </p:to>
                                    </p:set>
                                    <p:animEffect transition="in" filter="wipe(left)">
                                      <p:cBhvr>
                                        <p:cTn id="32" dur="500"/>
                                        <p:tgtEl>
                                          <p:spTgt spid="532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C80D55A3-7C9E-4C17-BE99-75BD05C1DC4C}" type="slidenum">
              <a:rPr lang="en-US" altLang="en-US"/>
              <a:pPr/>
              <a:t>16</a:t>
            </a:fld>
            <a:endParaRPr lang="en-US" altLang="en-US" sz="1400"/>
          </a:p>
        </p:txBody>
      </p:sp>
      <p:sp>
        <p:nvSpPr>
          <p:cNvPr id="54274" name="Rectangle 2"/>
          <p:cNvSpPr>
            <a:spLocks noGrp="1" noChangeArrowheads="1"/>
          </p:cNvSpPr>
          <p:nvPr>
            <p:ph type="title"/>
          </p:nvPr>
        </p:nvSpPr>
        <p:spPr>
          <a:xfrm>
            <a:off x="762000" y="838200"/>
            <a:ext cx="8077200" cy="1371600"/>
          </a:xfrm>
        </p:spPr>
        <p:txBody>
          <a:bodyPr/>
          <a:lstStyle/>
          <a:p>
            <a:pPr algn="ctr"/>
            <a:r>
              <a:rPr lang="en-US" altLang="en-US">
                <a:latin typeface="Comic Sans MS" panose="030F0702030302020204" pitchFamily="66" charset="0"/>
              </a:rPr>
              <a:t>Enablement Requirements~ </a:t>
            </a:r>
            <a:br>
              <a:rPr lang="en-US" altLang="en-US">
                <a:latin typeface="Comic Sans MS" panose="030F0702030302020204" pitchFamily="66" charset="0"/>
              </a:rPr>
            </a:br>
            <a:r>
              <a:rPr lang="en-US" altLang="en-US">
                <a:latin typeface="Comic Sans MS" panose="030F0702030302020204" pitchFamily="66" charset="0"/>
              </a:rPr>
              <a:t>Teach How to Make and Use</a:t>
            </a:r>
            <a:endParaRPr lang="en-US" altLang="en-US" sz="2800">
              <a:latin typeface="Comic Sans MS" panose="030F0702030302020204" pitchFamily="66" charset="0"/>
            </a:endParaRPr>
          </a:p>
        </p:txBody>
      </p:sp>
      <p:sp>
        <p:nvSpPr>
          <p:cNvPr id="54275" name="Rectangle 3"/>
          <p:cNvSpPr>
            <a:spLocks noGrp="1" noChangeArrowheads="1"/>
          </p:cNvSpPr>
          <p:nvPr>
            <p:ph type="body" idx="1"/>
          </p:nvPr>
        </p:nvSpPr>
        <p:spPr>
          <a:xfrm>
            <a:off x="838200" y="2438400"/>
            <a:ext cx="8001000" cy="3778250"/>
          </a:xfrm>
        </p:spPr>
        <p:txBody>
          <a:bodyPr/>
          <a:lstStyle/>
          <a:p>
            <a:pPr>
              <a:lnSpc>
                <a:spcPct val="90000"/>
              </a:lnSpc>
            </a:pPr>
            <a:r>
              <a:rPr lang="en-US" altLang="en-US" sz="2800" b="1">
                <a:latin typeface="Comic Sans MS" panose="030F0702030302020204" pitchFamily="66" charset="0"/>
              </a:rPr>
              <a:t>Written Description</a:t>
            </a:r>
            <a:r>
              <a:rPr lang="en-US" altLang="en-US" sz="2800">
                <a:latin typeface="Comic Sans MS" panose="030F0702030302020204" pitchFamily="66" charset="0"/>
              </a:rPr>
              <a:t> </a:t>
            </a:r>
            <a:r>
              <a:rPr lang="en-US" altLang="en-US" sz="2800">
                <a:latin typeface="Comic Sans MS" panose="030F0702030302020204" pitchFamily="66" charset="0"/>
                <a:cs typeface="Times New Roman" panose="02020603050405020304" pitchFamily="18" charset="0"/>
              </a:rPr>
              <a:t> ~ full, clear, concise and exact terms</a:t>
            </a:r>
          </a:p>
          <a:p>
            <a:pPr>
              <a:lnSpc>
                <a:spcPct val="90000"/>
              </a:lnSpc>
            </a:pPr>
            <a:endParaRPr lang="en-US" altLang="en-US" sz="2800">
              <a:latin typeface="Comic Sans MS" panose="030F0702030302020204" pitchFamily="66" charset="0"/>
            </a:endParaRPr>
          </a:p>
          <a:p>
            <a:pPr>
              <a:lnSpc>
                <a:spcPct val="90000"/>
              </a:lnSpc>
            </a:pPr>
            <a:r>
              <a:rPr lang="en-US" altLang="en-US" sz="2800" b="1">
                <a:latin typeface="Comic Sans MS" panose="030F0702030302020204" pitchFamily="66" charset="0"/>
                <a:cs typeface="Times New Roman" panose="02020603050405020304" pitchFamily="18" charset="0"/>
              </a:rPr>
              <a:t>Enablement </a:t>
            </a:r>
            <a:r>
              <a:rPr lang="en-US" altLang="en-US" sz="2800">
                <a:latin typeface="Comic Sans MS" panose="030F0702030302020204" pitchFamily="66" charset="0"/>
                <a:cs typeface="Times New Roman" panose="02020603050405020304" pitchFamily="18" charset="0"/>
              </a:rPr>
              <a:t>~ Must enable others to make and use the invention </a:t>
            </a:r>
            <a:r>
              <a:rPr lang="en-US" altLang="en-US" sz="2800" b="1">
                <a:latin typeface="Comic Sans MS" panose="030F0702030302020204" pitchFamily="66" charset="0"/>
                <a:cs typeface="Times New Roman" panose="02020603050405020304" pitchFamily="18" charset="0"/>
              </a:rPr>
              <a:t>without undue experimentation</a:t>
            </a:r>
          </a:p>
          <a:p>
            <a:pPr>
              <a:lnSpc>
                <a:spcPct val="90000"/>
              </a:lnSpc>
            </a:pPr>
            <a:endParaRPr lang="en-US" altLang="en-US" sz="2800">
              <a:latin typeface="Comic Sans MS" panose="030F0702030302020204" pitchFamily="66" charset="0"/>
              <a:cs typeface="Times New Roman" panose="02020603050405020304" pitchFamily="18" charset="0"/>
            </a:endParaRPr>
          </a:p>
          <a:p>
            <a:pPr>
              <a:lnSpc>
                <a:spcPct val="90000"/>
              </a:lnSpc>
            </a:pPr>
            <a:r>
              <a:rPr lang="en-US" altLang="en-US" sz="2800" b="1">
                <a:latin typeface="Comic Sans MS" panose="030F0702030302020204" pitchFamily="66" charset="0"/>
              </a:rPr>
              <a:t>Best Mode</a:t>
            </a:r>
            <a:r>
              <a:rPr lang="en-US" altLang="en-US" sz="2800">
                <a:latin typeface="Comic Sans MS" panose="030F0702030302020204" pitchFamily="66" charset="0"/>
              </a:rPr>
              <a:t> ~ Must present best way to carry out the invention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wipe(left)">
                                      <p:cBhvr>
                                        <p:cTn id="7" dur="500"/>
                                        <p:tgtEl>
                                          <p:spTgt spid="542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4275">
                                            <p:txEl>
                                              <p:pRg st="2" end="2"/>
                                            </p:txEl>
                                          </p:spTgt>
                                        </p:tgtEl>
                                        <p:attrNameLst>
                                          <p:attrName>style.visibility</p:attrName>
                                        </p:attrNameLst>
                                      </p:cBhvr>
                                      <p:to>
                                        <p:strVal val="visible"/>
                                      </p:to>
                                    </p:set>
                                    <p:animEffect transition="in" filter="wipe(left)">
                                      <p:cBhvr>
                                        <p:cTn id="12" dur="500"/>
                                        <p:tgtEl>
                                          <p:spTgt spid="542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4275">
                                            <p:txEl>
                                              <p:pRg st="4" end="4"/>
                                            </p:txEl>
                                          </p:spTgt>
                                        </p:tgtEl>
                                        <p:attrNameLst>
                                          <p:attrName>style.visibility</p:attrName>
                                        </p:attrNameLst>
                                      </p:cBhvr>
                                      <p:to>
                                        <p:strVal val="visible"/>
                                      </p:to>
                                    </p:set>
                                    <p:animEffect transition="in" filter="wipe(left)">
                                      <p:cBhvr>
                                        <p:cTn id="17" dur="500"/>
                                        <p:tgtEl>
                                          <p:spTgt spid="542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AB7D7162-5D86-4C42-8101-E5A216DFE9CB}" type="slidenum">
              <a:rPr lang="en-US" altLang="en-US"/>
              <a:pPr/>
              <a:t>17</a:t>
            </a:fld>
            <a:endParaRPr lang="en-US" altLang="en-US" sz="1400"/>
          </a:p>
        </p:txBody>
      </p:sp>
      <p:sp>
        <p:nvSpPr>
          <p:cNvPr id="121858" name="Rectangle 2"/>
          <p:cNvSpPr>
            <a:spLocks noGrp="1" noChangeArrowheads="1"/>
          </p:cNvSpPr>
          <p:nvPr>
            <p:ph type="title"/>
          </p:nvPr>
        </p:nvSpPr>
        <p:spPr>
          <a:xfrm>
            <a:off x="838200" y="1066800"/>
            <a:ext cx="7772400" cy="1143000"/>
          </a:xfrm>
        </p:spPr>
        <p:txBody>
          <a:bodyPr/>
          <a:lstStyle/>
          <a:p>
            <a:pPr algn="ctr"/>
            <a:r>
              <a:rPr lang="en-US" altLang="en-US">
                <a:latin typeface="Comic Sans MS" panose="030F0702030302020204" pitchFamily="66" charset="0"/>
                <a:cs typeface="Times New Roman" panose="02020603050405020304" pitchFamily="18" charset="0"/>
              </a:rPr>
              <a:t>Non-Infringement </a:t>
            </a:r>
            <a:br>
              <a:rPr lang="en-US" altLang="en-US">
                <a:latin typeface="Comic Sans MS" panose="030F0702030302020204" pitchFamily="66" charset="0"/>
                <a:cs typeface="Times New Roman" panose="02020603050405020304" pitchFamily="18" charset="0"/>
              </a:rPr>
            </a:br>
            <a:r>
              <a:rPr lang="en-US" altLang="en-US">
                <a:latin typeface="Comic Sans MS" panose="030F0702030302020204" pitchFamily="66" charset="0"/>
                <a:cs typeface="Times New Roman" panose="02020603050405020304" pitchFamily="18" charset="0"/>
              </a:rPr>
              <a:t>Patent Disputes</a:t>
            </a:r>
          </a:p>
        </p:txBody>
      </p:sp>
      <p:sp>
        <p:nvSpPr>
          <p:cNvPr id="121859" name="Rectangle 3"/>
          <p:cNvSpPr>
            <a:spLocks noGrp="1" noChangeArrowheads="1"/>
          </p:cNvSpPr>
          <p:nvPr>
            <p:ph type="body" idx="1"/>
          </p:nvPr>
        </p:nvSpPr>
        <p:spPr>
          <a:xfrm>
            <a:off x="685800" y="2590800"/>
            <a:ext cx="8001000" cy="4267200"/>
          </a:xfrm>
        </p:spPr>
        <p:txBody>
          <a:bodyPr/>
          <a:lstStyle/>
          <a:p>
            <a:pPr>
              <a:lnSpc>
                <a:spcPct val="90000"/>
              </a:lnSpc>
            </a:pPr>
            <a:r>
              <a:rPr lang="en-US" altLang="en-US">
                <a:latin typeface="Comic Sans MS" panose="030F0702030302020204" pitchFamily="66" charset="0"/>
                <a:cs typeface="Times New Roman" panose="02020603050405020304" pitchFamily="18" charset="0"/>
              </a:rPr>
              <a:t>Inventorship disputes – defining inventorship is difficult</a:t>
            </a:r>
          </a:p>
          <a:p>
            <a:pPr>
              <a:lnSpc>
                <a:spcPct val="90000"/>
              </a:lnSpc>
            </a:pPr>
            <a:r>
              <a:rPr lang="en-US" altLang="en-US">
                <a:latin typeface="Comic Sans MS" panose="030F0702030302020204" pitchFamily="66" charset="0"/>
                <a:cs typeface="Times New Roman" panose="02020603050405020304" pitchFamily="18" charset="0"/>
              </a:rPr>
              <a:t>Interferences – who was the </a:t>
            </a:r>
            <a:r>
              <a:rPr lang="en-US" altLang="en-US" b="1" i="1">
                <a:latin typeface="Comic Sans MS" panose="030F0702030302020204" pitchFamily="66" charset="0"/>
                <a:cs typeface="Times New Roman" panose="02020603050405020304" pitchFamily="18" charset="0"/>
              </a:rPr>
              <a:t>first</a:t>
            </a:r>
            <a:r>
              <a:rPr lang="en-US" altLang="en-US" b="1">
                <a:latin typeface="Comic Sans MS" panose="030F0702030302020204" pitchFamily="66" charset="0"/>
                <a:cs typeface="Times New Roman" panose="02020603050405020304" pitchFamily="18" charset="0"/>
              </a:rPr>
              <a:t> </a:t>
            </a:r>
            <a:r>
              <a:rPr lang="en-US" altLang="en-US">
                <a:latin typeface="Comic Sans MS" panose="030F0702030302020204" pitchFamily="66" charset="0"/>
                <a:cs typeface="Times New Roman" panose="02020603050405020304" pitchFamily="18" charset="0"/>
              </a:rPr>
              <a:t>to invent</a:t>
            </a:r>
          </a:p>
          <a:p>
            <a:pPr>
              <a:lnSpc>
                <a:spcPct val="90000"/>
              </a:lnSpc>
            </a:pPr>
            <a:r>
              <a:rPr lang="en-US" altLang="en-US">
                <a:latin typeface="Comic Sans MS" panose="030F0702030302020204" pitchFamily="66" charset="0"/>
                <a:cs typeface="Times New Roman" panose="02020603050405020304" pitchFamily="18" charset="0"/>
              </a:rPr>
              <a:t>Ownership – research agreements, MTA’s</a:t>
            </a:r>
          </a:p>
          <a:p>
            <a:pPr>
              <a:lnSpc>
                <a:spcPct val="90000"/>
              </a:lnSpc>
            </a:pPr>
            <a:r>
              <a:rPr lang="en-US" altLang="en-US">
                <a:latin typeface="Comic Sans MS" panose="030F0702030302020204" pitchFamily="66" charset="0"/>
                <a:cs typeface="Times New Roman" panose="02020603050405020304" pitchFamily="18" charset="0"/>
              </a:rPr>
              <a:t>Most turn on </a:t>
            </a:r>
            <a:r>
              <a:rPr lang="en-US" altLang="en-US" b="1">
                <a:latin typeface="Comic Sans MS" panose="030F0702030302020204" pitchFamily="66" charset="0"/>
                <a:cs typeface="Times New Roman" panose="02020603050405020304" pitchFamily="18" charset="0"/>
              </a:rPr>
              <a:t>who</a:t>
            </a:r>
            <a:r>
              <a:rPr lang="en-US" altLang="en-US">
                <a:latin typeface="Comic Sans MS" panose="030F0702030302020204" pitchFamily="66" charset="0"/>
                <a:cs typeface="Times New Roman" panose="02020603050405020304" pitchFamily="18" charset="0"/>
              </a:rPr>
              <a:t> did </a:t>
            </a:r>
            <a:r>
              <a:rPr lang="en-US" altLang="en-US" b="1">
                <a:latin typeface="Comic Sans MS" panose="030F0702030302020204" pitchFamily="66" charset="0"/>
                <a:cs typeface="Times New Roman" panose="02020603050405020304" pitchFamily="18" charset="0"/>
              </a:rPr>
              <a:t>what</a:t>
            </a:r>
            <a:r>
              <a:rPr lang="en-US" altLang="en-US">
                <a:latin typeface="Comic Sans MS" panose="030F0702030302020204" pitchFamily="66" charset="0"/>
                <a:cs typeface="Times New Roman" panose="02020603050405020304" pitchFamily="18" charset="0"/>
              </a:rPr>
              <a:t> and </a:t>
            </a:r>
            <a:r>
              <a:rPr lang="en-US" altLang="en-US" b="1">
                <a:latin typeface="Comic Sans MS" panose="030F0702030302020204" pitchFamily="66" charset="0"/>
                <a:cs typeface="Times New Roman" panose="02020603050405020304" pitchFamily="18" charset="0"/>
              </a:rPr>
              <a:t>when</a:t>
            </a:r>
            <a:r>
              <a:rPr lang="en-US" altLang="en-US">
                <a:latin typeface="Comic Sans MS" panose="030F0702030302020204" pitchFamily="66" charset="0"/>
                <a:cs typeface="Times New Roman" panose="02020603050405020304" pitchFamily="18" charset="0"/>
              </a:rPr>
              <a:t/>
            </a:r>
            <a:br>
              <a:rPr lang="en-US" altLang="en-US">
                <a:latin typeface="Comic Sans MS" panose="030F0702030302020204" pitchFamily="66" charset="0"/>
                <a:cs typeface="Times New Roman" panose="02020603050405020304" pitchFamily="18" charset="0"/>
              </a:rPr>
            </a:br>
            <a:endParaRPr lang="en-US" altLang="en-US">
              <a:latin typeface="Comic Sans MS" panose="030F0702030302020204" pitchFamily="66"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B2C351E-7860-4FFF-8380-8587C8533629}" type="slidenum">
              <a:rPr lang="en-US" altLang="en-US"/>
              <a:pPr/>
              <a:t>18</a:t>
            </a:fld>
            <a:endParaRPr lang="en-US" altLang="en-US" sz="1400"/>
          </a:p>
        </p:txBody>
      </p:sp>
      <p:sp>
        <p:nvSpPr>
          <p:cNvPr id="58370" name="Rectangle 2"/>
          <p:cNvSpPr>
            <a:spLocks noGrp="1" noChangeArrowheads="1"/>
          </p:cNvSpPr>
          <p:nvPr>
            <p:ph type="title"/>
          </p:nvPr>
        </p:nvSpPr>
        <p:spPr>
          <a:xfrm>
            <a:off x="609600" y="685800"/>
            <a:ext cx="8077200" cy="1600200"/>
          </a:xfrm>
        </p:spPr>
        <p:txBody>
          <a:bodyPr/>
          <a:lstStyle/>
          <a:p>
            <a:pPr algn="ctr"/>
            <a:r>
              <a:rPr lang="en-US" altLang="en-US">
                <a:latin typeface="Comic Sans MS" panose="030F0702030302020204" pitchFamily="66" charset="0"/>
              </a:rPr>
              <a:t>One Final Point ~</a:t>
            </a:r>
            <a:br>
              <a:rPr lang="en-US" altLang="en-US">
                <a:latin typeface="Comic Sans MS" panose="030F0702030302020204" pitchFamily="66" charset="0"/>
              </a:rPr>
            </a:br>
            <a:r>
              <a:rPr lang="en-US" altLang="en-US">
                <a:latin typeface="Comic Sans MS" panose="030F0702030302020204" pitchFamily="66" charset="0"/>
              </a:rPr>
              <a:t>Patenting Strategies</a:t>
            </a:r>
          </a:p>
        </p:txBody>
      </p:sp>
      <p:sp>
        <p:nvSpPr>
          <p:cNvPr id="58371" name="Rectangle 3"/>
          <p:cNvSpPr>
            <a:spLocks noGrp="1" noChangeArrowheads="1"/>
          </p:cNvSpPr>
          <p:nvPr>
            <p:ph type="body" idx="1"/>
          </p:nvPr>
        </p:nvSpPr>
        <p:spPr>
          <a:xfrm>
            <a:off x="685800" y="2743200"/>
            <a:ext cx="8001000" cy="3276600"/>
          </a:xfrm>
        </p:spPr>
        <p:txBody>
          <a:bodyPr/>
          <a:lstStyle/>
          <a:p>
            <a:pPr>
              <a:lnSpc>
                <a:spcPct val="90000"/>
              </a:lnSpc>
            </a:pPr>
            <a:r>
              <a:rPr lang="en-US" altLang="en-US" sz="2400" b="1">
                <a:latin typeface="Comic Sans MS" panose="030F0702030302020204" pitchFamily="66" charset="0"/>
              </a:rPr>
              <a:t>Develop</a:t>
            </a:r>
            <a:r>
              <a:rPr lang="en-US" altLang="en-US" sz="2400">
                <a:latin typeface="Comic Sans MS" panose="030F0702030302020204" pitchFamily="66" charset="0"/>
              </a:rPr>
              <a:t> a Patent Claim Drafting Strategy</a:t>
            </a:r>
          </a:p>
          <a:p>
            <a:pPr>
              <a:lnSpc>
                <a:spcPct val="90000"/>
              </a:lnSpc>
            </a:pPr>
            <a:r>
              <a:rPr lang="en-US" altLang="en-US" sz="2400" b="1">
                <a:latin typeface="Comic Sans MS" panose="030F0702030302020204" pitchFamily="66" charset="0"/>
              </a:rPr>
              <a:t>Select</a:t>
            </a:r>
            <a:r>
              <a:rPr lang="en-US" altLang="en-US" sz="2400">
                <a:latin typeface="Comic Sans MS" panose="030F0702030302020204" pitchFamily="66" charset="0"/>
              </a:rPr>
              <a:t> Type(s) of Claims</a:t>
            </a:r>
          </a:p>
          <a:p>
            <a:pPr>
              <a:lnSpc>
                <a:spcPct val="90000"/>
              </a:lnSpc>
            </a:pPr>
            <a:r>
              <a:rPr lang="en-US" altLang="en-US" sz="2400" b="1">
                <a:latin typeface="Comic Sans MS" panose="030F0702030302020204" pitchFamily="66" charset="0"/>
              </a:rPr>
              <a:t>Prioritize</a:t>
            </a:r>
            <a:r>
              <a:rPr lang="en-US" altLang="en-US" sz="2400">
                <a:latin typeface="Comic Sans MS" panose="030F0702030302020204" pitchFamily="66" charset="0"/>
              </a:rPr>
              <a:t> Goals for Maximum Protection</a:t>
            </a:r>
          </a:p>
          <a:p>
            <a:pPr>
              <a:lnSpc>
                <a:spcPct val="90000"/>
              </a:lnSpc>
            </a:pPr>
            <a:r>
              <a:rPr lang="en-US" altLang="en-US" sz="2400">
                <a:latin typeface="Comic Sans MS" panose="030F0702030302020204" pitchFamily="66" charset="0"/>
              </a:rPr>
              <a:t>Include Licensing </a:t>
            </a:r>
            <a:r>
              <a:rPr lang="en-US" altLang="en-US" sz="2400" b="1">
                <a:latin typeface="Comic Sans MS" panose="030F0702030302020204" pitchFamily="66" charset="0"/>
              </a:rPr>
              <a:t>Safeguards</a:t>
            </a:r>
            <a:endParaRPr lang="en-US" altLang="en-US" sz="2400">
              <a:latin typeface="Comic Sans MS" panose="030F0702030302020204" pitchFamily="66" charset="0"/>
            </a:endParaRPr>
          </a:p>
          <a:p>
            <a:pPr>
              <a:lnSpc>
                <a:spcPct val="90000"/>
              </a:lnSpc>
            </a:pPr>
            <a:r>
              <a:rPr lang="en-US" altLang="en-US" sz="2400" b="1">
                <a:latin typeface="Comic Sans MS" panose="030F0702030302020204" pitchFamily="66" charset="0"/>
              </a:rPr>
              <a:t>Analyze</a:t>
            </a:r>
            <a:r>
              <a:rPr lang="en-US" altLang="en-US" sz="2400">
                <a:latin typeface="Comic Sans MS" panose="030F0702030302020204" pitchFamily="66" charset="0"/>
              </a:rPr>
              <a:t> Potential Revenue Flow ~ Carefully Define Field of Use</a:t>
            </a:r>
          </a:p>
          <a:p>
            <a:pPr>
              <a:lnSpc>
                <a:spcPct val="90000"/>
              </a:lnSpc>
            </a:pPr>
            <a:r>
              <a:rPr lang="en-US" altLang="en-US" sz="2400" b="1">
                <a:latin typeface="Comic Sans MS" panose="030F0702030302020204" pitchFamily="66" charset="0"/>
              </a:rPr>
              <a:t>Analyze</a:t>
            </a:r>
            <a:r>
              <a:rPr lang="en-US" altLang="en-US" sz="2400">
                <a:latin typeface="Comic Sans MS" panose="030F0702030302020204" pitchFamily="66" charset="0"/>
              </a:rPr>
              <a:t> Target Infringers</a:t>
            </a:r>
          </a:p>
          <a:p>
            <a:pPr>
              <a:lnSpc>
                <a:spcPct val="90000"/>
              </a:lnSpc>
            </a:pPr>
            <a:r>
              <a:rPr lang="en-US" altLang="en-US" sz="2400" b="1">
                <a:latin typeface="Comic Sans MS" panose="030F0702030302020204" pitchFamily="66" charset="0"/>
              </a:rPr>
              <a:t>Address </a:t>
            </a:r>
            <a:r>
              <a:rPr lang="en-US" altLang="en-US" sz="2400">
                <a:latin typeface="Comic Sans MS" panose="030F0702030302020204" pitchFamily="66" charset="0"/>
              </a:rPr>
              <a:t>all Statutory Hurdles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Effect transition="in" filter="wipe(left)">
                                      <p:cBhvr>
                                        <p:cTn id="7" dur="500"/>
                                        <p:tgtEl>
                                          <p:spTgt spid="583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371">
                                            <p:txEl>
                                              <p:pRg st="1" end="1"/>
                                            </p:txEl>
                                          </p:spTgt>
                                        </p:tgtEl>
                                        <p:attrNameLst>
                                          <p:attrName>style.visibility</p:attrName>
                                        </p:attrNameLst>
                                      </p:cBhvr>
                                      <p:to>
                                        <p:strVal val="visible"/>
                                      </p:to>
                                    </p:set>
                                    <p:animEffect transition="in" filter="wipe(left)">
                                      <p:cBhvr>
                                        <p:cTn id="12" dur="500"/>
                                        <p:tgtEl>
                                          <p:spTgt spid="583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8371">
                                            <p:txEl>
                                              <p:pRg st="2" end="2"/>
                                            </p:txEl>
                                          </p:spTgt>
                                        </p:tgtEl>
                                        <p:attrNameLst>
                                          <p:attrName>style.visibility</p:attrName>
                                        </p:attrNameLst>
                                      </p:cBhvr>
                                      <p:to>
                                        <p:strVal val="visible"/>
                                      </p:to>
                                    </p:set>
                                    <p:animEffect transition="in" filter="wipe(left)">
                                      <p:cBhvr>
                                        <p:cTn id="17" dur="500"/>
                                        <p:tgtEl>
                                          <p:spTgt spid="583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8371">
                                            <p:txEl>
                                              <p:pRg st="3" end="3"/>
                                            </p:txEl>
                                          </p:spTgt>
                                        </p:tgtEl>
                                        <p:attrNameLst>
                                          <p:attrName>style.visibility</p:attrName>
                                        </p:attrNameLst>
                                      </p:cBhvr>
                                      <p:to>
                                        <p:strVal val="visible"/>
                                      </p:to>
                                    </p:set>
                                    <p:animEffect transition="in" filter="wipe(left)">
                                      <p:cBhvr>
                                        <p:cTn id="22" dur="500"/>
                                        <p:tgtEl>
                                          <p:spTgt spid="583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8371">
                                            <p:txEl>
                                              <p:pRg st="4" end="4"/>
                                            </p:txEl>
                                          </p:spTgt>
                                        </p:tgtEl>
                                        <p:attrNameLst>
                                          <p:attrName>style.visibility</p:attrName>
                                        </p:attrNameLst>
                                      </p:cBhvr>
                                      <p:to>
                                        <p:strVal val="visible"/>
                                      </p:to>
                                    </p:set>
                                    <p:animEffect transition="in" filter="wipe(left)">
                                      <p:cBhvr>
                                        <p:cTn id="27" dur="500"/>
                                        <p:tgtEl>
                                          <p:spTgt spid="583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8371">
                                            <p:txEl>
                                              <p:pRg st="5" end="5"/>
                                            </p:txEl>
                                          </p:spTgt>
                                        </p:tgtEl>
                                        <p:attrNameLst>
                                          <p:attrName>style.visibility</p:attrName>
                                        </p:attrNameLst>
                                      </p:cBhvr>
                                      <p:to>
                                        <p:strVal val="visible"/>
                                      </p:to>
                                    </p:set>
                                    <p:animEffect transition="in" filter="wipe(left)">
                                      <p:cBhvr>
                                        <p:cTn id="32" dur="500"/>
                                        <p:tgtEl>
                                          <p:spTgt spid="5837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8371">
                                            <p:txEl>
                                              <p:pRg st="6" end="6"/>
                                            </p:txEl>
                                          </p:spTgt>
                                        </p:tgtEl>
                                        <p:attrNameLst>
                                          <p:attrName>style.visibility</p:attrName>
                                        </p:attrNameLst>
                                      </p:cBhvr>
                                      <p:to>
                                        <p:strVal val="visible"/>
                                      </p:to>
                                    </p:set>
                                    <p:animEffect transition="in" filter="wipe(left)">
                                      <p:cBhvr>
                                        <p:cTn id="37" dur="500"/>
                                        <p:tgtEl>
                                          <p:spTgt spid="583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ooter Placeholder 4"/>
          <p:cNvSpPr>
            <a:spLocks noGrp="1"/>
          </p:cNvSpPr>
          <p:nvPr>
            <p:ph type="ftr" sz="quarter" idx="11"/>
          </p:nvPr>
        </p:nvSpPr>
        <p:spPr/>
        <p:txBody>
          <a:bodyPr/>
          <a:lstStyle/>
          <a:p>
            <a:r>
              <a:rPr lang="en-US" altLang="en-US"/>
              <a:t>UT - San Antonio Presentation - October 26, 2006 - San Antonio, TX</a:t>
            </a:r>
          </a:p>
        </p:txBody>
      </p:sp>
      <p:sp>
        <p:nvSpPr>
          <p:cNvPr id="24" name="Slide Number Placeholder 5"/>
          <p:cNvSpPr>
            <a:spLocks noGrp="1"/>
          </p:cNvSpPr>
          <p:nvPr>
            <p:ph type="sldNum" sz="quarter" idx="12"/>
          </p:nvPr>
        </p:nvSpPr>
        <p:spPr/>
        <p:txBody>
          <a:bodyPr/>
          <a:lstStyle/>
          <a:p>
            <a:fld id="{90EA8E72-0E73-4C1B-8BEC-B73B5760232E}" type="slidenum">
              <a:rPr lang="en-US" altLang="en-US"/>
              <a:pPr/>
              <a:t>19</a:t>
            </a:fld>
            <a:endParaRPr lang="en-US" altLang="en-US" sz="1400"/>
          </a:p>
        </p:txBody>
      </p:sp>
      <p:sp>
        <p:nvSpPr>
          <p:cNvPr id="160770" name="Text Box 2"/>
          <p:cNvSpPr txBox="1">
            <a:spLocks noChangeArrowheads="1"/>
          </p:cNvSpPr>
          <p:nvPr/>
        </p:nvSpPr>
        <p:spPr bwMode="auto">
          <a:xfrm>
            <a:off x="1012825" y="944563"/>
            <a:ext cx="7610475" cy="1068387"/>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3600" b="1">
                <a:solidFill>
                  <a:schemeClr val="tx2"/>
                </a:solidFill>
              </a:rPr>
              <a:t>The Big Picture</a:t>
            </a:r>
            <a:endParaRPr lang="en-US" altLang="en-US" sz="2800">
              <a:solidFill>
                <a:schemeClr val="tx2"/>
              </a:solidFill>
            </a:endParaRPr>
          </a:p>
          <a:p>
            <a:pPr algn="ctr"/>
            <a:r>
              <a:rPr lang="en-US" altLang="en-US" sz="2800">
                <a:solidFill>
                  <a:schemeClr val="tx2"/>
                </a:solidFill>
              </a:rPr>
              <a:t>Synergies exist and great value can be created</a:t>
            </a:r>
            <a:endParaRPr lang="en-US" altLang="en-US">
              <a:latin typeface="Times New Roman" panose="02020603050405020304" pitchFamily="18" charset="0"/>
            </a:endParaRPr>
          </a:p>
        </p:txBody>
      </p:sp>
      <p:sp>
        <p:nvSpPr>
          <p:cNvPr id="160771" name="Rectangle 3"/>
          <p:cNvSpPr>
            <a:spLocks noChangeArrowheads="1"/>
          </p:cNvSpPr>
          <p:nvPr/>
        </p:nvSpPr>
        <p:spPr bwMode="auto">
          <a:xfrm>
            <a:off x="1905000" y="2362200"/>
            <a:ext cx="2014538" cy="3657600"/>
          </a:xfrm>
          <a:prstGeom prst="rect">
            <a:avLst/>
          </a:prstGeom>
          <a:solidFill>
            <a:srgbClr val="6699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72" name="Rectangle 4"/>
          <p:cNvSpPr>
            <a:spLocks noChangeArrowheads="1"/>
          </p:cNvSpPr>
          <p:nvPr/>
        </p:nvSpPr>
        <p:spPr bwMode="auto">
          <a:xfrm>
            <a:off x="3919538" y="2362200"/>
            <a:ext cx="2016125" cy="3657600"/>
          </a:xfrm>
          <a:prstGeom prst="rect">
            <a:avLst/>
          </a:prstGeom>
          <a:solidFill>
            <a:srgbClr val="3366FF">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73" name="Rectangle 5"/>
          <p:cNvSpPr>
            <a:spLocks noChangeArrowheads="1"/>
          </p:cNvSpPr>
          <p:nvPr/>
        </p:nvSpPr>
        <p:spPr bwMode="auto">
          <a:xfrm>
            <a:off x="5935663" y="2362200"/>
            <a:ext cx="2016125" cy="3657600"/>
          </a:xfrm>
          <a:prstGeom prst="rect">
            <a:avLst/>
          </a:prstGeom>
          <a:solidFill>
            <a:srgbClr val="3587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60774" name="Group 6"/>
          <p:cNvGrpSpPr>
            <a:grpSpLocks/>
          </p:cNvGrpSpPr>
          <p:nvPr/>
        </p:nvGrpSpPr>
        <p:grpSpPr bwMode="auto">
          <a:xfrm>
            <a:off x="1905000" y="3298825"/>
            <a:ext cx="6511925" cy="2551113"/>
            <a:chOff x="1200" y="1982"/>
            <a:chExt cx="4102" cy="1607"/>
          </a:xfrm>
        </p:grpSpPr>
        <p:grpSp>
          <p:nvGrpSpPr>
            <p:cNvPr id="160775" name="Group 7"/>
            <p:cNvGrpSpPr>
              <a:grpSpLocks/>
            </p:cNvGrpSpPr>
            <p:nvPr/>
          </p:nvGrpSpPr>
          <p:grpSpPr bwMode="auto">
            <a:xfrm>
              <a:off x="1200" y="1982"/>
              <a:ext cx="2002" cy="642"/>
              <a:chOff x="720" y="2352"/>
              <a:chExt cx="1968" cy="576"/>
            </a:xfrm>
          </p:grpSpPr>
          <p:sp>
            <p:nvSpPr>
              <p:cNvPr id="160776" name="AutoShape 8"/>
              <p:cNvSpPr>
                <a:spLocks noChangeArrowheads="1"/>
              </p:cNvSpPr>
              <p:nvPr/>
            </p:nvSpPr>
            <p:spPr bwMode="auto">
              <a:xfrm>
                <a:off x="1968" y="2352"/>
                <a:ext cx="720" cy="576"/>
              </a:xfrm>
              <a:prstGeom prst="rightArrow">
                <a:avLst>
                  <a:gd name="adj1" fmla="val 50000"/>
                  <a:gd name="adj2" fmla="val 31250"/>
                </a:avLst>
              </a:prstGeom>
              <a:gradFill rotWithShape="0">
                <a:gsLst>
                  <a:gs pos="0">
                    <a:srgbClr val="FF9F9F"/>
                  </a:gs>
                  <a:gs pos="100000">
                    <a:srgbClr val="FF9F9F">
                      <a:gamma/>
                      <a:tint val="25490"/>
                      <a:invGamma/>
                    </a:srgbClr>
                  </a:gs>
                </a:gsLst>
                <a:lin ang="0" scaled="1"/>
              </a:gradFill>
              <a:ln w="0">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77" name="Rectangle 9"/>
              <p:cNvSpPr>
                <a:spLocks noChangeArrowheads="1"/>
              </p:cNvSpPr>
              <p:nvPr/>
            </p:nvSpPr>
            <p:spPr bwMode="auto">
              <a:xfrm>
                <a:off x="720" y="2496"/>
                <a:ext cx="1248" cy="288"/>
              </a:xfrm>
              <a:prstGeom prst="rect">
                <a:avLst/>
              </a:prstGeom>
              <a:gradFill rotWithShape="0">
                <a:gsLst>
                  <a:gs pos="0">
                    <a:srgbClr val="FF0000"/>
                  </a:gs>
                  <a:gs pos="100000">
                    <a:srgbClr val="FF0000">
                      <a:gamma/>
                      <a:tint val="36471"/>
                      <a:invGamma/>
                    </a:srgb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Research Inst.</a:t>
                </a:r>
              </a:p>
            </p:txBody>
          </p:sp>
        </p:grpSp>
        <p:grpSp>
          <p:nvGrpSpPr>
            <p:cNvPr id="160778" name="Group 10"/>
            <p:cNvGrpSpPr>
              <a:grpSpLocks/>
            </p:cNvGrpSpPr>
            <p:nvPr/>
          </p:nvGrpSpPr>
          <p:grpSpPr bwMode="auto">
            <a:xfrm>
              <a:off x="1718" y="2464"/>
              <a:ext cx="2802" cy="642"/>
              <a:chOff x="1248" y="2265"/>
              <a:chExt cx="3115" cy="696"/>
            </a:xfrm>
          </p:grpSpPr>
          <p:sp>
            <p:nvSpPr>
              <p:cNvPr id="160779" name="AutoShape 11"/>
              <p:cNvSpPr>
                <a:spLocks noChangeArrowheads="1"/>
              </p:cNvSpPr>
              <p:nvPr/>
            </p:nvSpPr>
            <p:spPr bwMode="auto">
              <a:xfrm>
                <a:off x="3494" y="2265"/>
                <a:ext cx="869" cy="696"/>
              </a:xfrm>
              <a:prstGeom prst="rightArrow">
                <a:avLst>
                  <a:gd name="adj1" fmla="val 50000"/>
                  <a:gd name="adj2" fmla="val 31214"/>
                </a:avLst>
              </a:prstGeom>
              <a:gradFill rotWithShape="0">
                <a:gsLst>
                  <a:gs pos="0">
                    <a:srgbClr val="FF9F9F"/>
                  </a:gs>
                  <a:gs pos="100000">
                    <a:srgbClr val="FF9F9F">
                      <a:gamma/>
                      <a:tint val="25490"/>
                      <a:invGamma/>
                    </a:srgbClr>
                  </a:gs>
                </a:gsLst>
                <a:lin ang="0" scaled="1"/>
              </a:gradFill>
              <a:ln w="0">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0" name="Rectangle 12"/>
              <p:cNvSpPr>
                <a:spLocks noChangeArrowheads="1"/>
              </p:cNvSpPr>
              <p:nvPr/>
            </p:nvSpPr>
            <p:spPr bwMode="auto">
              <a:xfrm>
                <a:off x="2080" y="2439"/>
                <a:ext cx="1424" cy="348"/>
              </a:xfrm>
              <a:prstGeom prst="rect">
                <a:avLst/>
              </a:prstGeom>
              <a:gradFill rotWithShape="0">
                <a:gsLst>
                  <a:gs pos="0">
                    <a:srgbClr val="FF0000"/>
                  </a:gs>
                  <a:gs pos="100000">
                    <a:srgbClr val="FF0000">
                      <a:gamma/>
                      <a:tint val="36471"/>
                      <a:invGamma/>
                    </a:srgbClr>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Biotech</a:t>
                </a:r>
              </a:p>
            </p:txBody>
          </p:sp>
          <p:sp>
            <p:nvSpPr>
              <p:cNvPr id="160781" name="Rectangle 13"/>
              <p:cNvSpPr>
                <a:spLocks noChangeArrowheads="1"/>
              </p:cNvSpPr>
              <p:nvPr/>
            </p:nvSpPr>
            <p:spPr bwMode="auto">
              <a:xfrm>
                <a:off x="1248" y="2439"/>
                <a:ext cx="835" cy="348"/>
              </a:xfrm>
              <a:prstGeom prst="rect">
                <a:avLst/>
              </a:prstGeom>
              <a:gradFill rotWithShape="0">
                <a:gsLst>
                  <a:gs pos="0">
                    <a:srgbClr val="FF0000">
                      <a:gamma/>
                      <a:tint val="0"/>
                      <a:invGamma/>
                    </a:srgbClr>
                  </a:gs>
                  <a:gs pos="100000">
                    <a:srgbClr val="FF0000"/>
                  </a:gs>
                </a:gsLst>
                <a:lin ang="0" scaled="1"/>
              </a:gradFill>
              <a:ln w="12700">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0782" name="Group 14"/>
            <p:cNvGrpSpPr>
              <a:grpSpLocks/>
            </p:cNvGrpSpPr>
            <p:nvPr/>
          </p:nvGrpSpPr>
          <p:grpSpPr bwMode="auto">
            <a:xfrm>
              <a:off x="2127" y="2946"/>
              <a:ext cx="3175" cy="643"/>
              <a:chOff x="1632" y="3216"/>
              <a:chExt cx="3120" cy="576"/>
            </a:xfrm>
          </p:grpSpPr>
          <p:sp>
            <p:nvSpPr>
              <p:cNvPr id="160783" name="AutoShape 15"/>
              <p:cNvSpPr>
                <a:spLocks noChangeArrowheads="1"/>
              </p:cNvSpPr>
              <p:nvPr/>
            </p:nvSpPr>
            <p:spPr bwMode="auto">
              <a:xfrm>
                <a:off x="3216" y="3216"/>
                <a:ext cx="1536" cy="576"/>
              </a:xfrm>
              <a:prstGeom prst="rightArrow">
                <a:avLst>
                  <a:gd name="adj1" fmla="val 50000"/>
                  <a:gd name="adj2" fmla="val 66667"/>
                </a:avLst>
              </a:prstGeom>
              <a:gradFill rotWithShape="0">
                <a:gsLst>
                  <a:gs pos="0">
                    <a:srgbClr val="FF0000">
                      <a:gamma/>
                      <a:tint val="63529"/>
                      <a:invGamma/>
                    </a:srgbClr>
                  </a:gs>
                  <a:gs pos="100000">
                    <a:srgbClr val="FF0000"/>
                  </a:gs>
                </a:gsLst>
                <a:lin ang="0" scaled="1"/>
              </a:gradFill>
              <a:ln w="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Big Pharma</a:t>
                </a:r>
              </a:p>
            </p:txBody>
          </p:sp>
          <p:sp>
            <p:nvSpPr>
              <p:cNvPr id="160784" name="Rectangle 16"/>
              <p:cNvSpPr>
                <a:spLocks noChangeArrowheads="1"/>
              </p:cNvSpPr>
              <p:nvPr/>
            </p:nvSpPr>
            <p:spPr bwMode="auto">
              <a:xfrm>
                <a:off x="1968" y="3360"/>
                <a:ext cx="1248" cy="288"/>
              </a:xfrm>
              <a:prstGeom prst="rect">
                <a:avLst/>
              </a:prstGeom>
              <a:gradFill rotWithShape="0">
                <a:gsLst>
                  <a:gs pos="0">
                    <a:srgbClr val="FF6767">
                      <a:gamma/>
                      <a:tint val="63529"/>
                      <a:invGamma/>
                    </a:srgbClr>
                  </a:gs>
                  <a:gs pos="100000">
                    <a:srgbClr val="FF6767"/>
                  </a:gs>
                </a:gsLst>
                <a:lin ang="0" scaled="1"/>
              </a:gradFill>
              <a:ln w="12700">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0785" name="Rectangle 17"/>
              <p:cNvSpPr>
                <a:spLocks noChangeArrowheads="1"/>
              </p:cNvSpPr>
              <p:nvPr/>
            </p:nvSpPr>
            <p:spPr bwMode="auto">
              <a:xfrm>
                <a:off x="1632" y="3360"/>
                <a:ext cx="336" cy="288"/>
              </a:xfrm>
              <a:prstGeom prst="rect">
                <a:avLst/>
              </a:prstGeom>
              <a:gradFill rotWithShape="0">
                <a:gsLst>
                  <a:gs pos="0">
                    <a:srgbClr val="FF9F9F">
                      <a:gamma/>
                      <a:tint val="25490"/>
                      <a:invGamma/>
                    </a:srgbClr>
                  </a:gs>
                  <a:gs pos="100000">
                    <a:srgbClr val="FF9F9F"/>
                  </a:gs>
                </a:gsLst>
                <a:lin ang="0" scaled="1"/>
              </a:gradFill>
              <a:ln w="0">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60786" name="Text Box 18"/>
          <p:cNvSpPr txBox="1">
            <a:spLocks noChangeArrowheads="1"/>
          </p:cNvSpPr>
          <p:nvPr/>
        </p:nvSpPr>
        <p:spPr bwMode="auto">
          <a:xfrm>
            <a:off x="2190750" y="2473325"/>
            <a:ext cx="1441450" cy="701675"/>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2000">
                <a:solidFill>
                  <a:srgbClr val="000000"/>
                </a:solidFill>
              </a:rPr>
              <a:t>Hypothesis</a:t>
            </a:r>
          </a:p>
          <a:p>
            <a:pPr algn="ctr"/>
            <a:r>
              <a:rPr lang="en-US" altLang="en-US" sz="2000">
                <a:solidFill>
                  <a:srgbClr val="000000"/>
                </a:solidFill>
              </a:rPr>
              <a:t>&amp; Theory</a:t>
            </a:r>
            <a:endParaRPr lang="en-US" altLang="en-US"/>
          </a:p>
        </p:txBody>
      </p:sp>
      <p:sp>
        <p:nvSpPr>
          <p:cNvPr id="160787" name="Text Box 19"/>
          <p:cNvSpPr txBox="1">
            <a:spLocks noChangeArrowheads="1"/>
          </p:cNvSpPr>
          <p:nvPr/>
        </p:nvSpPr>
        <p:spPr bwMode="auto">
          <a:xfrm>
            <a:off x="4230688" y="2473325"/>
            <a:ext cx="1539875" cy="701675"/>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2000">
                <a:solidFill>
                  <a:srgbClr val="000000"/>
                </a:solidFill>
              </a:rPr>
              <a:t>Discovery &amp;</a:t>
            </a:r>
          </a:p>
          <a:p>
            <a:pPr algn="ctr"/>
            <a:r>
              <a:rPr lang="en-US" altLang="en-US" sz="2000">
                <a:solidFill>
                  <a:srgbClr val="000000"/>
                </a:solidFill>
              </a:rPr>
              <a:t>Early Dev.</a:t>
            </a:r>
          </a:p>
        </p:txBody>
      </p:sp>
      <p:sp>
        <p:nvSpPr>
          <p:cNvPr id="160788" name="Text Box 20"/>
          <p:cNvSpPr txBox="1">
            <a:spLocks noChangeArrowheads="1"/>
          </p:cNvSpPr>
          <p:nvPr/>
        </p:nvSpPr>
        <p:spPr bwMode="auto">
          <a:xfrm>
            <a:off x="5867400" y="2438400"/>
            <a:ext cx="2125663" cy="701675"/>
          </a:xfrm>
          <a:prstGeom prst="rect">
            <a:avLst/>
          </a:prstGeom>
          <a:noFill/>
          <a:ln>
            <a:noFill/>
          </a:ln>
          <a:effectLst/>
          <a:extLst>
            <a:ext uri="{909E8E84-426E-40DD-AFC4-6F175D3DCCD1}">
              <a14:hiddenFill xmlns:a14="http://schemas.microsoft.com/office/drawing/2010/main">
                <a:solidFill>
                  <a:schemeClr val="accent2">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2000">
                <a:solidFill>
                  <a:srgbClr val="000000"/>
                </a:solidFill>
                <a:latin typeface="Times New Roman" panose="02020603050405020304" pitchFamily="18" charset="0"/>
              </a:rPr>
              <a:t>Late Dev. &amp;</a:t>
            </a:r>
          </a:p>
          <a:p>
            <a:pPr algn="ctr"/>
            <a:r>
              <a:rPr lang="en-US" altLang="en-US" sz="2000">
                <a:solidFill>
                  <a:srgbClr val="000000"/>
                </a:solidFill>
                <a:latin typeface="Times New Roman" panose="02020603050405020304" pitchFamily="18" charset="0"/>
              </a:rPr>
              <a:t>Commercialization</a:t>
            </a:r>
            <a:endParaRPr lang="en-US" altLang="en-US" sz="2800">
              <a:solidFill>
                <a:srgbClr val="000000"/>
              </a:solidFill>
              <a:latin typeface="Times New Roman" panose="02020603050405020304" pitchFamily="18" charset="0"/>
            </a:endParaRPr>
          </a:p>
        </p:txBody>
      </p:sp>
      <p:graphicFrame>
        <p:nvGraphicFramePr>
          <p:cNvPr id="160789" name="Object 21"/>
          <p:cNvGraphicFramePr>
            <a:graphicFrameLocks noChangeAspect="1"/>
          </p:cNvGraphicFramePr>
          <p:nvPr/>
        </p:nvGraphicFramePr>
        <p:xfrm>
          <a:off x="7239000" y="3429000"/>
          <a:ext cx="1905000" cy="1547813"/>
        </p:xfrm>
        <a:graphic>
          <a:graphicData uri="http://schemas.openxmlformats.org/presentationml/2006/ole">
            <mc:AlternateContent xmlns:mc="http://schemas.openxmlformats.org/markup-compatibility/2006">
              <mc:Choice xmlns:v="urn:schemas-microsoft-com:vml" Requires="v">
                <p:oleObj spid="_x0000_s160791" name="Clip" r:id="rId4" imgW="1113120" imgH="906120" progId="MS_ClipArt_Gallery.2">
                  <p:embed/>
                </p:oleObj>
              </mc:Choice>
              <mc:Fallback>
                <p:oleObj name="Clip" r:id="rId4" imgW="1113120" imgH="906120" progId="MS_ClipArt_Gallery.2">
                  <p:embed/>
                  <p:pic>
                    <p:nvPicPr>
                      <p:cNvPr id="0" name="Object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9000" y="3429000"/>
                        <a:ext cx="1905000" cy="1547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0790" name="Object 22"/>
          <p:cNvGraphicFramePr>
            <a:graphicFrameLocks noChangeAspect="1"/>
          </p:cNvGraphicFramePr>
          <p:nvPr/>
        </p:nvGraphicFramePr>
        <p:xfrm>
          <a:off x="609600" y="3200400"/>
          <a:ext cx="1322388" cy="1447800"/>
        </p:xfrm>
        <a:graphic>
          <a:graphicData uri="http://schemas.openxmlformats.org/presentationml/2006/ole">
            <mc:AlternateContent xmlns:mc="http://schemas.openxmlformats.org/markup-compatibility/2006">
              <mc:Choice xmlns:v="urn:schemas-microsoft-com:vml" Requires="v">
                <p:oleObj spid="_x0000_s160792" name="Clip" r:id="rId6" imgW="1039680" imgH="1139040" progId="MS_ClipArt_Gallery.2">
                  <p:embed/>
                </p:oleObj>
              </mc:Choice>
              <mc:Fallback>
                <p:oleObj name="Clip" r:id="rId6" imgW="1039680" imgH="1139040" progId="MS_ClipArt_Gallery.2">
                  <p:embed/>
                  <p:pic>
                    <p:nvPicPr>
                      <p:cNvPr id="0" name="Object 2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3200400"/>
                        <a:ext cx="1322388" cy="144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160774"/>
                                        </p:tgtEl>
                                        <p:attrNameLst>
                                          <p:attrName>style.visibility</p:attrName>
                                        </p:attrNameLst>
                                      </p:cBhvr>
                                      <p:to>
                                        <p:strVal val="visible"/>
                                      </p:to>
                                    </p:set>
                                    <p:animEffect transition="in" filter="slide(fromLeft)">
                                      <p:cBhvr>
                                        <p:cTn id="7" dur="500"/>
                                        <p:tgtEl>
                                          <p:spTgt spid="1607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60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615E9CD-1523-459C-9EF2-13301441CAD0}" type="slidenum">
              <a:rPr lang="en-US" altLang="en-US"/>
              <a:pPr/>
              <a:t>2</a:t>
            </a:fld>
            <a:endParaRPr lang="en-US" altLang="en-US" sz="1400"/>
          </a:p>
        </p:txBody>
      </p:sp>
      <p:sp>
        <p:nvSpPr>
          <p:cNvPr id="153602" name="Rectangle 2"/>
          <p:cNvSpPr>
            <a:spLocks noGrp="1" noChangeArrowheads="1"/>
          </p:cNvSpPr>
          <p:nvPr>
            <p:ph type="title"/>
          </p:nvPr>
        </p:nvSpPr>
        <p:spPr>
          <a:xfrm>
            <a:off x="1371600" y="990600"/>
            <a:ext cx="7772400" cy="685800"/>
          </a:xfrm>
        </p:spPr>
        <p:txBody>
          <a:bodyPr/>
          <a:lstStyle/>
          <a:p>
            <a:pPr algn="ctr"/>
            <a:r>
              <a:rPr lang="en-US" altLang="en-US" b="1">
                <a:latin typeface="Comic Sans MS" panose="030F0702030302020204" pitchFamily="66" charset="0"/>
              </a:rPr>
              <a:t>Discussion Points</a:t>
            </a:r>
          </a:p>
        </p:txBody>
      </p:sp>
      <p:sp>
        <p:nvSpPr>
          <p:cNvPr id="153603" name="Rectangle 3"/>
          <p:cNvSpPr>
            <a:spLocks noGrp="1" noChangeArrowheads="1"/>
          </p:cNvSpPr>
          <p:nvPr>
            <p:ph type="body" idx="1"/>
          </p:nvPr>
        </p:nvSpPr>
        <p:spPr>
          <a:xfrm>
            <a:off x="609600" y="1905000"/>
            <a:ext cx="8534400" cy="4114800"/>
          </a:xfrm>
        </p:spPr>
        <p:txBody>
          <a:bodyPr/>
          <a:lstStyle/>
          <a:p>
            <a:pPr>
              <a:lnSpc>
                <a:spcPct val="90000"/>
              </a:lnSpc>
            </a:pPr>
            <a:r>
              <a:rPr lang="en-US" altLang="en-US">
                <a:latin typeface="Comic Sans MS" panose="030F0702030302020204" pitchFamily="66" charset="0"/>
              </a:rPr>
              <a:t>Patent Law Primer</a:t>
            </a:r>
          </a:p>
          <a:p>
            <a:pPr>
              <a:lnSpc>
                <a:spcPct val="90000"/>
              </a:lnSpc>
            </a:pPr>
            <a:r>
              <a:rPr lang="en-US" altLang="en-US">
                <a:latin typeface="Comic Sans MS" panose="030F0702030302020204" pitchFamily="66" charset="0"/>
              </a:rPr>
              <a:t>Four Major Areas in Research Contracts</a:t>
            </a:r>
          </a:p>
          <a:p>
            <a:pPr lvl="1">
              <a:lnSpc>
                <a:spcPct val="90000"/>
              </a:lnSpc>
            </a:pPr>
            <a:r>
              <a:rPr lang="en-US" altLang="en-US">
                <a:latin typeface="Comic Sans MS" panose="030F0702030302020204" pitchFamily="66" charset="0"/>
              </a:rPr>
              <a:t>Intellectual Property</a:t>
            </a:r>
          </a:p>
          <a:p>
            <a:pPr lvl="2">
              <a:lnSpc>
                <a:spcPct val="90000"/>
              </a:lnSpc>
            </a:pPr>
            <a:r>
              <a:rPr lang="en-US" altLang="en-US">
                <a:latin typeface="Comic Sans MS" panose="030F0702030302020204" pitchFamily="66" charset="0"/>
              </a:rPr>
              <a:t>Troublesome Clauses in Research Contracts</a:t>
            </a:r>
          </a:p>
          <a:p>
            <a:pPr lvl="1">
              <a:lnSpc>
                <a:spcPct val="90000"/>
              </a:lnSpc>
            </a:pPr>
            <a:r>
              <a:rPr lang="en-US" altLang="en-US">
                <a:latin typeface="Comic Sans MS" panose="030F0702030302020204" pitchFamily="66" charset="0"/>
              </a:rPr>
              <a:t>Confidentiality</a:t>
            </a:r>
          </a:p>
          <a:p>
            <a:pPr lvl="1">
              <a:lnSpc>
                <a:spcPct val="90000"/>
              </a:lnSpc>
            </a:pPr>
            <a:r>
              <a:rPr lang="en-US" altLang="en-US">
                <a:latin typeface="Comic Sans MS" panose="030F0702030302020204" pitchFamily="66" charset="0"/>
              </a:rPr>
              <a:t>Publication</a:t>
            </a:r>
          </a:p>
          <a:p>
            <a:pPr lvl="1">
              <a:lnSpc>
                <a:spcPct val="90000"/>
              </a:lnSpc>
            </a:pPr>
            <a:r>
              <a:rPr lang="en-US" altLang="en-US">
                <a:latin typeface="Comic Sans MS" panose="030F0702030302020204" pitchFamily="66" charset="0"/>
              </a:rPr>
              <a:t>Indemnification</a:t>
            </a:r>
          </a:p>
          <a:p>
            <a:pPr>
              <a:lnSpc>
                <a:spcPct val="90000"/>
              </a:lnSpc>
            </a:pPr>
            <a:endParaRPr lang="en-US" altLang="en-US">
              <a:latin typeface="Comic Sans MS" panose="030F0702030302020204"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Footer Placeholder 2"/>
          <p:cNvSpPr>
            <a:spLocks noGrp="1"/>
          </p:cNvSpPr>
          <p:nvPr>
            <p:ph type="ftr" sz="quarter" idx="11"/>
          </p:nvPr>
        </p:nvSpPr>
        <p:spPr/>
        <p:txBody>
          <a:bodyPr/>
          <a:lstStyle/>
          <a:p>
            <a:r>
              <a:rPr lang="en-US" altLang="en-US"/>
              <a:t>UT - San Antonio Presentation - October 26, 2006 - San Antonio, TX</a:t>
            </a:r>
          </a:p>
        </p:txBody>
      </p:sp>
      <p:sp>
        <p:nvSpPr>
          <p:cNvPr id="86" name="Slide Number Placeholder 3"/>
          <p:cNvSpPr>
            <a:spLocks noGrp="1"/>
          </p:cNvSpPr>
          <p:nvPr>
            <p:ph type="sldNum" sz="quarter" idx="12"/>
          </p:nvPr>
        </p:nvSpPr>
        <p:spPr/>
        <p:txBody>
          <a:bodyPr/>
          <a:lstStyle/>
          <a:p>
            <a:fld id="{A2A531B8-CABC-46F1-9094-0EA272CDA1F3}" type="slidenum">
              <a:rPr lang="en-US" altLang="en-US"/>
              <a:pPr/>
              <a:t>20</a:t>
            </a:fld>
            <a:endParaRPr lang="en-US" altLang="en-US" sz="1400"/>
          </a:p>
        </p:txBody>
      </p:sp>
      <p:grpSp>
        <p:nvGrpSpPr>
          <p:cNvPr id="162818" name="Group 2"/>
          <p:cNvGrpSpPr>
            <a:grpSpLocks/>
          </p:cNvGrpSpPr>
          <p:nvPr/>
        </p:nvGrpSpPr>
        <p:grpSpPr bwMode="auto">
          <a:xfrm>
            <a:off x="1987550" y="3048000"/>
            <a:ext cx="7086600" cy="2971800"/>
            <a:chOff x="1200" y="1488"/>
            <a:chExt cx="4464" cy="1872"/>
          </a:xfrm>
        </p:grpSpPr>
        <p:sp>
          <p:nvSpPr>
            <p:cNvPr id="162819" name="Rectangle 3"/>
            <p:cNvSpPr>
              <a:spLocks noChangeArrowheads="1"/>
            </p:cNvSpPr>
            <p:nvPr/>
          </p:nvSpPr>
          <p:spPr bwMode="auto">
            <a:xfrm>
              <a:off x="4080" y="1488"/>
              <a:ext cx="1584" cy="1872"/>
            </a:xfrm>
            <a:prstGeom prst="rect">
              <a:avLst/>
            </a:prstGeom>
            <a:solidFill>
              <a:srgbClr val="FC8C9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2820" name="Rectangle 4"/>
            <p:cNvSpPr>
              <a:spLocks noChangeArrowheads="1"/>
            </p:cNvSpPr>
            <p:nvPr/>
          </p:nvSpPr>
          <p:spPr bwMode="auto">
            <a:xfrm>
              <a:off x="2640" y="1488"/>
              <a:ext cx="1440" cy="1872"/>
            </a:xfrm>
            <a:prstGeom prst="rect">
              <a:avLst/>
            </a:prstGeom>
            <a:solidFill>
              <a:srgbClr val="66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2821" name="Rectangle 5"/>
            <p:cNvSpPr>
              <a:spLocks noChangeArrowheads="1"/>
            </p:cNvSpPr>
            <p:nvPr/>
          </p:nvSpPr>
          <p:spPr bwMode="auto">
            <a:xfrm>
              <a:off x="1200" y="1488"/>
              <a:ext cx="1440" cy="1872"/>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2822" name="Rectangle 6"/>
          <p:cNvSpPr>
            <a:spLocks noChangeArrowheads="1"/>
          </p:cNvSpPr>
          <p:nvPr/>
        </p:nvSpPr>
        <p:spPr bwMode="auto">
          <a:xfrm>
            <a:off x="3200400" y="990600"/>
            <a:ext cx="404336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n-US" altLang="en-US" sz="2800" b="1">
                <a:latin typeface="Times New Roman" panose="02020603050405020304" pitchFamily="18" charset="0"/>
              </a:rPr>
              <a:t>The Big Picture</a:t>
            </a:r>
            <a:r>
              <a:rPr lang="en-US" altLang="en-US">
                <a:latin typeface="Times New Roman" panose="02020603050405020304" pitchFamily="18" charset="0"/>
              </a:rPr>
              <a:t/>
            </a:r>
            <a:br>
              <a:rPr lang="en-US" altLang="en-US">
                <a:latin typeface="Times New Roman" panose="02020603050405020304" pitchFamily="18" charset="0"/>
              </a:rPr>
            </a:br>
            <a:r>
              <a:rPr lang="en-US" altLang="en-US" sz="2800" b="1">
                <a:latin typeface="Times New Roman" panose="02020603050405020304" pitchFamily="18" charset="0"/>
              </a:rPr>
              <a:t>Perspectives</a:t>
            </a:r>
            <a:endParaRPr lang="en-US" altLang="en-US">
              <a:latin typeface="Times New Roman" panose="02020603050405020304" pitchFamily="18" charset="0"/>
            </a:endParaRPr>
          </a:p>
        </p:txBody>
      </p:sp>
      <p:grpSp>
        <p:nvGrpSpPr>
          <p:cNvPr id="162823" name="Group 7"/>
          <p:cNvGrpSpPr>
            <a:grpSpLocks/>
          </p:cNvGrpSpPr>
          <p:nvPr/>
        </p:nvGrpSpPr>
        <p:grpSpPr bwMode="auto">
          <a:xfrm>
            <a:off x="2165350" y="3111500"/>
            <a:ext cx="6883400" cy="577850"/>
            <a:chOff x="1312" y="1528"/>
            <a:chExt cx="4336" cy="364"/>
          </a:xfrm>
        </p:grpSpPr>
        <p:sp>
          <p:nvSpPr>
            <p:cNvPr id="162824" name="Rectangle 8"/>
            <p:cNvSpPr>
              <a:spLocks noChangeArrowheads="1"/>
            </p:cNvSpPr>
            <p:nvPr/>
          </p:nvSpPr>
          <p:spPr bwMode="auto">
            <a:xfrm>
              <a:off x="1312" y="1528"/>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25" name="Rectangle 9"/>
            <p:cNvSpPr>
              <a:spLocks noChangeArrowheads="1"/>
            </p:cNvSpPr>
            <p:nvPr/>
          </p:nvSpPr>
          <p:spPr bwMode="auto">
            <a:xfrm>
              <a:off x="1378" y="154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26" name="Rectangle 10"/>
            <p:cNvSpPr>
              <a:spLocks noChangeArrowheads="1"/>
            </p:cNvSpPr>
            <p:nvPr/>
          </p:nvSpPr>
          <p:spPr bwMode="auto">
            <a:xfrm>
              <a:off x="1455" y="1544"/>
              <a:ext cx="6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Taxpayers</a:t>
              </a:r>
              <a:endParaRPr lang="en-US" altLang="en-US">
                <a:latin typeface="Times New Roman" panose="02020603050405020304" pitchFamily="18" charset="0"/>
              </a:endParaRPr>
            </a:p>
          </p:txBody>
        </p:sp>
        <p:sp>
          <p:nvSpPr>
            <p:cNvPr id="162827" name="Rectangle 11"/>
            <p:cNvSpPr>
              <a:spLocks noChangeArrowheads="1"/>
            </p:cNvSpPr>
            <p:nvPr/>
          </p:nvSpPr>
          <p:spPr bwMode="auto">
            <a:xfrm>
              <a:off x="1312" y="170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28" name="Rectangle 12"/>
            <p:cNvSpPr>
              <a:spLocks noChangeArrowheads="1"/>
            </p:cNvSpPr>
            <p:nvPr/>
          </p:nvSpPr>
          <p:spPr bwMode="auto">
            <a:xfrm>
              <a:off x="1378" y="1719"/>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29" name="Rectangle 13"/>
            <p:cNvSpPr>
              <a:spLocks noChangeArrowheads="1"/>
            </p:cNvSpPr>
            <p:nvPr/>
          </p:nvSpPr>
          <p:spPr bwMode="auto">
            <a:xfrm>
              <a:off x="1455" y="1719"/>
              <a:ext cx="7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Government</a:t>
              </a:r>
              <a:endParaRPr lang="en-US" altLang="en-US">
                <a:latin typeface="Times New Roman" panose="02020603050405020304" pitchFamily="18" charset="0"/>
              </a:endParaRPr>
            </a:p>
          </p:txBody>
        </p:sp>
        <p:sp>
          <p:nvSpPr>
            <p:cNvPr id="162830" name="Rectangle 14"/>
            <p:cNvSpPr>
              <a:spLocks noChangeArrowheads="1"/>
            </p:cNvSpPr>
            <p:nvPr/>
          </p:nvSpPr>
          <p:spPr bwMode="auto">
            <a:xfrm>
              <a:off x="2678" y="1528"/>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31" name="Rectangle 15"/>
            <p:cNvSpPr>
              <a:spLocks noChangeArrowheads="1"/>
            </p:cNvSpPr>
            <p:nvPr/>
          </p:nvSpPr>
          <p:spPr bwMode="auto">
            <a:xfrm>
              <a:off x="2744" y="154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32" name="Rectangle 16"/>
            <p:cNvSpPr>
              <a:spLocks noChangeArrowheads="1"/>
            </p:cNvSpPr>
            <p:nvPr/>
          </p:nvSpPr>
          <p:spPr bwMode="auto">
            <a:xfrm>
              <a:off x="2821" y="1544"/>
              <a:ext cx="11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Early Investors/VC</a:t>
              </a:r>
              <a:endParaRPr lang="en-US" altLang="en-US">
                <a:latin typeface="Times New Roman" panose="02020603050405020304" pitchFamily="18" charset="0"/>
              </a:endParaRPr>
            </a:p>
          </p:txBody>
        </p:sp>
        <p:sp>
          <p:nvSpPr>
            <p:cNvPr id="162833" name="Rectangle 17"/>
            <p:cNvSpPr>
              <a:spLocks noChangeArrowheads="1"/>
            </p:cNvSpPr>
            <p:nvPr/>
          </p:nvSpPr>
          <p:spPr bwMode="auto">
            <a:xfrm>
              <a:off x="2678" y="170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34" name="Rectangle 18"/>
            <p:cNvSpPr>
              <a:spLocks noChangeArrowheads="1"/>
            </p:cNvSpPr>
            <p:nvPr/>
          </p:nvSpPr>
          <p:spPr bwMode="auto">
            <a:xfrm>
              <a:off x="2744" y="1719"/>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35" name="Rectangle 19"/>
            <p:cNvSpPr>
              <a:spLocks noChangeArrowheads="1"/>
            </p:cNvSpPr>
            <p:nvPr/>
          </p:nvSpPr>
          <p:spPr bwMode="auto">
            <a:xfrm>
              <a:off x="2821" y="1719"/>
              <a:ext cx="6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Founders</a:t>
              </a:r>
              <a:endParaRPr lang="en-US" altLang="en-US">
                <a:latin typeface="Times New Roman" panose="02020603050405020304" pitchFamily="18" charset="0"/>
              </a:endParaRPr>
            </a:p>
          </p:txBody>
        </p:sp>
        <p:sp>
          <p:nvSpPr>
            <p:cNvPr id="162836" name="Rectangle 20"/>
            <p:cNvSpPr>
              <a:spLocks noChangeArrowheads="1"/>
            </p:cNvSpPr>
            <p:nvPr/>
          </p:nvSpPr>
          <p:spPr bwMode="auto">
            <a:xfrm>
              <a:off x="4152" y="1528"/>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37" name="Rectangle 21"/>
            <p:cNvSpPr>
              <a:spLocks noChangeArrowheads="1"/>
            </p:cNvSpPr>
            <p:nvPr/>
          </p:nvSpPr>
          <p:spPr bwMode="auto">
            <a:xfrm>
              <a:off x="4218" y="154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38" name="Rectangle 22"/>
            <p:cNvSpPr>
              <a:spLocks noChangeArrowheads="1"/>
            </p:cNvSpPr>
            <p:nvPr/>
          </p:nvSpPr>
          <p:spPr bwMode="auto">
            <a:xfrm>
              <a:off x="4296" y="1544"/>
              <a:ext cx="13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Institutional Investors</a:t>
              </a:r>
              <a:endParaRPr lang="en-US" altLang="en-US">
                <a:latin typeface="Times New Roman" panose="02020603050405020304" pitchFamily="18" charset="0"/>
              </a:endParaRPr>
            </a:p>
          </p:txBody>
        </p:sp>
        <p:sp>
          <p:nvSpPr>
            <p:cNvPr id="162839" name="Rectangle 23"/>
            <p:cNvSpPr>
              <a:spLocks noChangeArrowheads="1"/>
            </p:cNvSpPr>
            <p:nvPr/>
          </p:nvSpPr>
          <p:spPr bwMode="auto">
            <a:xfrm>
              <a:off x="4152" y="170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40" name="Rectangle 24"/>
            <p:cNvSpPr>
              <a:spLocks noChangeArrowheads="1"/>
            </p:cNvSpPr>
            <p:nvPr/>
          </p:nvSpPr>
          <p:spPr bwMode="auto">
            <a:xfrm>
              <a:off x="4218" y="1719"/>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41" name="Rectangle 25"/>
            <p:cNvSpPr>
              <a:spLocks noChangeArrowheads="1"/>
            </p:cNvSpPr>
            <p:nvPr/>
          </p:nvSpPr>
          <p:spPr bwMode="auto">
            <a:xfrm>
              <a:off x="4296" y="1719"/>
              <a:ext cx="1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Board of Directors</a:t>
              </a:r>
              <a:endParaRPr lang="en-US" altLang="en-US">
                <a:latin typeface="Times New Roman" panose="02020603050405020304" pitchFamily="18" charset="0"/>
              </a:endParaRPr>
            </a:p>
          </p:txBody>
        </p:sp>
      </p:grpSp>
      <p:grpSp>
        <p:nvGrpSpPr>
          <p:cNvPr id="162842" name="Group 26"/>
          <p:cNvGrpSpPr>
            <a:grpSpLocks/>
          </p:cNvGrpSpPr>
          <p:nvPr/>
        </p:nvGrpSpPr>
        <p:grpSpPr bwMode="auto">
          <a:xfrm>
            <a:off x="2165350" y="3962400"/>
            <a:ext cx="6731000" cy="298450"/>
            <a:chOff x="1312" y="2064"/>
            <a:chExt cx="4240" cy="188"/>
          </a:xfrm>
        </p:grpSpPr>
        <p:sp>
          <p:nvSpPr>
            <p:cNvPr id="162843" name="Rectangle 27"/>
            <p:cNvSpPr>
              <a:spLocks noChangeArrowheads="1"/>
            </p:cNvSpPr>
            <p:nvPr/>
          </p:nvSpPr>
          <p:spPr bwMode="auto">
            <a:xfrm>
              <a:off x="1312" y="206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44" name="Rectangle 28"/>
            <p:cNvSpPr>
              <a:spLocks noChangeArrowheads="1"/>
            </p:cNvSpPr>
            <p:nvPr/>
          </p:nvSpPr>
          <p:spPr bwMode="auto">
            <a:xfrm>
              <a:off x="1378" y="2079"/>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45" name="Rectangle 29"/>
            <p:cNvSpPr>
              <a:spLocks noChangeArrowheads="1"/>
            </p:cNvSpPr>
            <p:nvPr/>
          </p:nvSpPr>
          <p:spPr bwMode="auto">
            <a:xfrm>
              <a:off x="1455" y="2079"/>
              <a:ext cx="52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Prestige</a:t>
              </a:r>
              <a:endParaRPr lang="en-US" altLang="en-US">
                <a:latin typeface="Times New Roman" panose="02020603050405020304" pitchFamily="18" charset="0"/>
              </a:endParaRPr>
            </a:p>
          </p:txBody>
        </p:sp>
        <p:sp>
          <p:nvSpPr>
            <p:cNvPr id="162846" name="Rectangle 30"/>
            <p:cNvSpPr>
              <a:spLocks noChangeArrowheads="1"/>
            </p:cNvSpPr>
            <p:nvPr/>
          </p:nvSpPr>
          <p:spPr bwMode="auto">
            <a:xfrm>
              <a:off x="2678" y="206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47" name="Rectangle 31"/>
            <p:cNvSpPr>
              <a:spLocks noChangeArrowheads="1"/>
            </p:cNvSpPr>
            <p:nvPr/>
          </p:nvSpPr>
          <p:spPr bwMode="auto">
            <a:xfrm>
              <a:off x="2744" y="2079"/>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48" name="Rectangle 32"/>
            <p:cNvSpPr>
              <a:spLocks noChangeArrowheads="1"/>
            </p:cNvSpPr>
            <p:nvPr/>
          </p:nvSpPr>
          <p:spPr bwMode="auto">
            <a:xfrm>
              <a:off x="2821" y="2079"/>
              <a:ext cx="10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Newsworthiness</a:t>
              </a:r>
              <a:endParaRPr lang="en-US" altLang="en-US">
                <a:latin typeface="Times New Roman" panose="02020603050405020304" pitchFamily="18" charset="0"/>
              </a:endParaRPr>
            </a:p>
          </p:txBody>
        </p:sp>
        <p:sp>
          <p:nvSpPr>
            <p:cNvPr id="162849" name="Rectangle 33"/>
            <p:cNvSpPr>
              <a:spLocks noChangeArrowheads="1"/>
            </p:cNvSpPr>
            <p:nvPr/>
          </p:nvSpPr>
          <p:spPr bwMode="auto">
            <a:xfrm>
              <a:off x="4152" y="206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50" name="Rectangle 34"/>
            <p:cNvSpPr>
              <a:spLocks noChangeArrowheads="1"/>
            </p:cNvSpPr>
            <p:nvPr/>
          </p:nvSpPr>
          <p:spPr bwMode="auto">
            <a:xfrm>
              <a:off x="4218" y="2079"/>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51" name="Rectangle 35"/>
            <p:cNvSpPr>
              <a:spLocks noChangeArrowheads="1"/>
            </p:cNvSpPr>
            <p:nvPr/>
          </p:nvSpPr>
          <p:spPr bwMode="auto">
            <a:xfrm>
              <a:off x="4296" y="2079"/>
              <a:ext cx="125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Sustainable Growth</a:t>
              </a:r>
              <a:endParaRPr lang="en-US" altLang="en-US">
                <a:latin typeface="Times New Roman" panose="02020603050405020304" pitchFamily="18" charset="0"/>
              </a:endParaRPr>
            </a:p>
          </p:txBody>
        </p:sp>
      </p:grpSp>
      <p:grpSp>
        <p:nvGrpSpPr>
          <p:cNvPr id="162852" name="Group 36"/>
          <p:cNvGrpSpPr>
            <a:grpSpLocks/>
          </p:cNvGrpSpPr>
          <p:nvPr/>
        </p:nvGrpSpPr>
        <p:grpSpPr bwMode="auto">
          <a:xfrm>
            <a:off x="2165350" y="4510088"/>
            <a:ext cx="6731000" cy="577850"/>
            <a:chOff x="1312" y="2409"/>
            <a:chExt cx="4240" cy="364"/>
          </a:xfrm>
        </p:grpSpPr>
        <p:sp>
          <p:nvSpPr>
            <p:cNvPr id="162853" name="Rectangle 37"/>
            <p:cNvSpPr>
              <a:spLocks noChangeArrowheads="1"/>
            </p:cNvSpPr>
            <p:nvPr/>
          </p:nvSpPr>
          <p:spPr bwMode="auto">
            <a:xfrm>
              <a:off x="1312" y="240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54" name="Rectangle 38"/>
            <p:cNvSpPr>
              <a:spLocks noChangeArrowheads="1"/>
            </p:cNvSpPr>
            <p:nvPr/>
          </p:nvSpPr>
          <p:spPr bwMode="auto">
            <a:xfrm>
              <a:off x="1378" y="242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55" name="Rectangle 39"/>
            <p:cNvSpPr>
              <a:spLocks noChangeArrowheads="1"/>
            </p:cNvSpPr>
            <p:nvPr/>
          </p:nvSpPr>
          <p:spPr bwMode="auto">
            <a:xfrm>
              <a:off x="1455" y="2424"/>
              <a:ext cx="7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Top Faculty</a:t>
              </a:r>
              <a:endParaRPr lang="en-US" altLang="en-US">
                <a:latin typeface="Times New Roman" panose="02020603050405020304" pitchFamily="18" charset="0"/>
              </a:endParaRPr>
            </a:p>
          </p:txBody>
        </p:sp>
        <p:sp>
          <p:nvSpPr>
            <p:cNvPr id="162856" name="Rectangle 40"/>
            <p:cNvSpPr>
              <a:spLocks noChangeArrowheads="1"/>
            </p:cNvSpPr>
            <p:nvPr/>
          </p:nvSpPr>
          <p:spPr bwMode="auto">
            <a:xfrm>
              <a:off x="1312" y="258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57" name="Rectangle 41"/>
            <p:cNvSpPr>
              <a:spLocks noChangeArrowheads="1"/>
            </p:cNvSpPr>
            <p:nvPr/>
          </p:nvSpPr>
          <p:spPr bwMode="auto">
            <a:xfrm>
              <a:off x="1378" y="2600"/>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58" name="Rectangle 42"/>
            <p:cNvSpPr>
              <a:spLocks noChangeArrowheads="1"/>
            </p:cNvSpPr>
            <p:nvPr/>
          </p:nvSpPr>
          <p:spPr bwMode="auto">
            <a:xfrm>
              <a:off x="1455" y="2600"/>
              <a:ext cx="109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National Ranking</a:t>
              </a:r>
              <a:endParaRPr lang="en-US" altLang="en-US">
                <a:latin typeface="Times New Roman" panose="02020603050405020304" pitchFamily="18" charset="0"/>
              </a:endParaRPr>
            </a:p>
          </p:txBody>
        </p:sp>
        <p:sp>
          <p:nvSpPr>
            <p:cNvPr id="162859" name="Rectangle 43"/>
            <p:cNvSpPr>
              <a:spLocks noChangeArrowheads="1"/>
            </p:cNvSpPr>
            <p:nvPr/>
          </p:nvSpPr>
          <p:spPr bwMode="auto">
            <a:xfrm>
              <a:off x="2678" y="240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60" name="Rectangle 44"/>
            <p:cNvSpPr>
              <a:spLocks noChangeArrowheads="1"/>
            </p:cNvSpPr>
            <p:nvPr/>
          </p:nvSpPr>
          <p:spPr bwMode="auto">
            <a:xfrm>
              <a:off x="2744" y="242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61" name="Rectangle 45"/>
            <p:cNvSpPr>
              <a:spLocks noChangeArrowheads="1"/>
            </p:cNvSpPr>
            <p:nvPr/>
          </p:nvSpPr>
          <p:spPr bwMode="auto">
            <a:xfrm>
              <a:off x="2821" y="2424"/>
              <a:ext cx="5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Survival</a:t>
              </a:r>
              <a:endParaRPr lang="en-US" altLang="en-US">
                <a:latin typeface="Times New Roman" panose="02020603050405020304" pitchFamily="18" charset="0"/>
              </a:endParaRPr>
            </a:p>
          </p:txBody>
        </p:sp>
        <p:sp>
          <p:nvSpPr>
            <p:cNvPr id="162862" name="Rectangle 46"/>
            <p:cNvSpPr>
              <a:spLocks noChangeArrowheads="1"/>
            </p:cNvSpPr>
            <p:nvPr/>
          </p:nvSpPr>
          <p:spPr bwMode="auto">
            <a:xfrm>
              <a:off x="2678" y="258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63" name="Rectangle 47"/>
            <p:cNvSpPr>
              <a:spLocks noChangeArrowheads="1"/>
            </p:cNvSpPr>
            <p:nvPr/>
          </p:nvSpPr>
          <p:spPr bwMode="auto">
            <a:xfrm>
              <a:off x="2744" y="2600"/>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64" name="Rectangle 48"/>
            <p:cNvSpPr>
              <a:spLocks noChangeArrowheads="1"/>
            </p:cNvSpPr>
            <p:nvPr/>
          </p:nvSpPr>
          <p:spPr bwMode="auto">
            <a:xfrm>
              <a:off x="2821" y="2600"/>
              <a:ext cx="11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Validate the Study</a:t>
              </a:r>
              <a:endParaRPr lang="en-US" altLang="en-US">
                <a:latin typeface="Times New Roman" panose="02020603050405020304" pitchFamily="18" charset="0"/>
              </a:endParaRPr>
            </a:p>
          </p:txBody>
        </p:sp>
        <p:sp>
          <p:nvSpPr>
            <p:cNvPr id="162865" name="Rectangle 49"/>
            <p:cNvSpPr>
              <a:spLocks noChangeArrowheads="1"/>
            </p:cNvSpPr>
            <p:nvPr/>
          </p:nvSpPr>
          <p:spPr bwMode="auto">
            <a:xfrm>
              <a:off x="4152" y="240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66" name="Rectangle 50"/>
            <p:cNvSpPr>
              <a:spLocks noChangeArrowheads="1"/>
            </p:cNvSpPr>
            <p:nvPr/>
          </p:nvSpPr>
          <p:spPr bwMode="auto">
            <a:xfrm>
              <a:off x="4218" y="242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67" name="Rectangle 51"/>
            <p:cNvSpPr>
              <a:spLocks noChangeArrowheads="1"/>
            </p:cNvSpPr>
            <p:nvPr/>
          </p:nvSpPr>
          <p:spPr bwMode="auto">
            <a:xfrm>
              <a:off x="4296" y="2424"/>
              <a:ext cx="10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Meet Projections</a:t>
              </a:r>
              <a:endParaRPr lang="en-US" altLang="en-US">
                <a:latin typeface="Times New Roman" panose="02020603050405020304" pitchFamily="18" charset="0"/>
              </a:endParaRPr>
            </a:p>
          </p:txBody>
        </p:sp>
        <p:sp>
          <p:nvSpPr>
            <p:cNvPr id="162868" name="Rectangle 52"/>
            <p:cNvSpPr>
              <a:spLocks noChangeArrowheads="1"/>
            </p:cNvSpPr>
            <p:nvPr/>
          </p:nvSpPr>
          <p:spPr bwMode="auto">
            <a:xfrm>
              <a:off x="4152" y="258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69" name="Rectangle 53"/>
            <p:cNvSpPr>
              <a:spLocks noChangeArrowheads="1"/>
            </p:cNvSpPr>
            <p:nvPr/>
          </p:nvSpPr>
          <p:spPr bwMode="auto">
            <a:xfrm>
              <a:off x="4218" y="2600"/>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70" name="Rectangle 54"/>
            <p:cNvSpPr>
              <a:spLocks noChangeArrowheads="1"/>
            </p:cNvSpPr>
            <p:nvPr/>
          </p:nvSpPr>
          <p:spPr bwMode="auto">
            <a:xfrm>
              <a:off x="4296" y="2600"/>
              <a:ext cx="125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Strengthen Pipeline</a:t>
              </a:r>
              <a:endParaRPr lang="en-US" altLang="en-US">
                <a:latin typeface="Times New Roman" panose="02020603050405020304" pitchFamily="18" charset="0"/>
              </a:endParaRPr>
            </a:p>
          </p:txBody>
        </p:sp>
      </p:grpSp>
      <p:grpSp>
        <p:nvGrpSpPr>
          <p:cNvPr id="162871" name="Group 55"/>
          <p:cNvGrpSpPr>
            <a:grpSpLocks/>
          </p:cNvGrpSpPr>
          <p:nvPr/>
        </p:nvGrpSpPr>
        <p:grpSpPr bwMode="auto">
          <a:xfrm>
            <a:off x="2692400" y="2368550"/>
            <a:ext cx="5710238" cy="538163"/>
            <a:chOff x="1644" y="1060"/>
            <a:chExt cx="3597" cy="339"/>
          </a:xfrm>
        </p:grpSpPr>
        <p:sp>
          <p:nvSpPr>
            <p:cNvPr id="162872" name="Rectangle 56"/>
            <p:cNvSpPr>
              <a:spLocks noChangeArrowheads="1"/>
            </p:cNvSpPr>
            <p:nvPr/>
          </p:nvSpPr>
          <p:spPr bwMode="auto">
            <a:xfrm>
              <a:off x="1644" y="1060"/>
              <a:ext cx="6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Research</a:t>
              </a:r>
              <a:endParaRPr lang="en-US" altLang="en-US">
                <a:latin typeface="Times New Roman" panose="02020603050405020304" pitchFamily="18" charset="0"/>
              </a:endParaRPr>
            </a:p>
          </p:txBody>
        </p:sp>
        <p:sp>
          <p:nvSpPr>
            <p:cNvPr id="162873" name="Rectangle 57"/>
            <p:cNvSpPr>
              <a:spLocks noChangeArrowheads="1"/>
            </p:cNvSpPr>
            <p:nvPr/>
          </p:nvSpPr>
          <p:spPr bwMode="auto">
            <a:xfrm>
              <a:off x="1644" y="1226"/>
              <a:ext cx="6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Institution</a:t>
              </a:r>
              <a:endParaRPr lang="en-US" altLang="en-US">
                <a:latin typeface="Times New Roman" panose="02020603050405020304" pitchFamily="18" charset="0"/>
              </a:endParaRPr>
            </a:p>
          </p:txBody>
        </p:sp>
        <p:sp>
          <p:nvSpPr>
            <p:cNvPr id="162874" name="Rectangle 58"/>
            <p:cNvSpPr>
              <a:spLocks noChangeArrowheads="1"/>
            </p:cNvSpPr>
            <p:nvPr/>
          </p:nvSpPr>
          <p:spPr bwMode="auto">
            <a:xfrm>
              <a:off x="3132" y="1226"/>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Biotech</a:t>
              </a:r>
              <a:endParaRPr lang="en-US" altLang="en-US">
                <a:latin typeface="Times New Roman" panose="02020603050405020304" pitchFamily="18" charset="0"/>
              </a:endParaRPr>
            </a:p>
          </p:txBody>
        </p:sp>
        <p:sp>
          <p:nvSpPr>
            <p:cNvPr id="162875" name="Rectangle 59"/>
            <p:cNvSpPr>
              <a:spLocks noChangeArrowheads="1"/>
            </p:cNvSpPr>
            <p:nvPr/>
          </p:nvSpPr>
          <p:spPr bwMode="auto">
            <a:xfrm>
              <a:off x="4737" y="1226"/>
              <a:ext cx="5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Pharma</a:t>
              </a:r>
              <a:endParaRPr lang="en-US" altLang="en-US">
                <a:latin typeface="Times New Roman" panose="02020603050405020304" pitchFamily="18" charset="0"/>
              </a:endParaRPr>
            </a:p>
          </p:txBody>
        </p:sp>
      </p:grpSp>
      <p:grpSp>
        <p:nvGrpSpPr>
          <p:cNvPr id="162876" name="Group 60"/>
          <p:cNvGrpSpPr>
            <a:grpSpLocks/>
          </p:cNvGrpSpPr>
          <p:nvPr/>
        </p:nvGrpSpPr>
        <p:grpSpPr bwMode="auto">
          <a:xfrm>
            <a:off x="833438" y="3121025"/>
            <a:ext cx="1066800" cy="2489200"/>
            <a:chOff x="473" y="1534"/>
            <a:chExt cx="672" cy="1568"/>
          </a:xfrm>
        </p:grpSpPr>
        <p:sp>
          <p:nvSpPr>
            <p:cNvPr id="162877" name="Rectangle 61"/>
            <p:cNvSpPr>
              <a:spLocks noChangeArrowheads="1"/>
            </p:cNvSpPr>
            <p:nvPr/>
          </p:nvSpPr>
          <p:spPr bwMode="auto">
            <a:xfrm>
              <a:off x="600" y="1534"/>
              <a:ext cx="4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Stake-</a:t>
              </a:r>
              <a:endParaRPr lang="en-US" altLang="en-US">
                <a:latin typeface="Times New Roman" panose="02020603050405020304" pitchFamily="18" charset="0"/>
              </a:endParaRPr>
            </a:p>
          </p:txBody>
        </p:sp>
        <p:sp>
          <p:nvSpPr>
            <p:cNvPr id="162878" name="Rectangle 62"/>
            <p:cNvSpPr>
              <a:spLocks noChangeArrowheads="1"/>
            </p:cNvSpPr>
            <p:nvPr/>
          </p:nvSpPr>
          <p:spPr bwMode="auto">
            <a:xfrm>
              <a:off x="573" y="1700"/>
              <a:ext cx="4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holders</a:t>
              </a:r>
              <a:endParaRPr lang="en-US" altLang="en-US">
                <a:latin typeface="Times New Roman" panose="02020603050405020304" pitchFamily="18" charset="0"/>
              </a:endParaRPr>
            </a:p>
          </p:txBody>
        </p:sp>
        <p:sp>
          <p:nvSpPr>
            <p:cNvPr id="162879" name="Rectangle 63"/>
            <p:cNvSpPr>
              <a:spLocks noChangeArrowheads="1"/>
            </p:cNvSpPr>
            <p:nvPr/>
          </p:nvSpPr>
          <p:spPr bwMode="auto">
            <a:xfrm>
              <a:off x="501" y="2070"/>
              <a:ext cx="6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Concerns</a:t>
              </a:r>
              <a:endParaRPr lang="en-US" altLang="en-US">
                <a:latin typeface="Times New Roman" panose="02020603050405020304" pitchFamily="18" charset="0"/>
              </a:endParaRPr>
            </a:p>
          </p:txBody>
        </p:sp>
        <p:sp>
          <p:nvSpPr>
            <p:cNvPr id="162880" name="Rectangle 64"/>
            <p:cNvSpPr>
              <a:spLocks noChangeArrowheads="1"/>
            </p:cNvSpPr>
            <p:nvPr/>
          </p:nvSpPr>
          <p:spPr bwMode="auto">
            <a:xfrm>
              <a:off x="621" y="2415"/>
              <a:ext cx="37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Goals</a:t>
              </a:r>
              <a:endParaRPr lang="en-US" altLang="en-US">
                <a:latin typeface="Times New Roman" panose="02020603050405020304" pitchFamily="18" charset="0"/>
              </a:endParaRPr>
            </a:p>
          </p:txBody>
        </p:sp>
        <p:sp>
          <p:nvSpPr>
            <p:cNvPr id="162881" name="Rectangle 65"/>
            <p:cNvSpPr>
              <a:spLocks noChangeArrowheads="1"/>
            </p:cNvSpPr>
            <p:nvPr/>
          </p:nvSpPr>
          <p:spPr bwMode="auto">
            <a:xfrm>
              <a:off x="473" y="2929"/>
              <a:ext cx="6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Objectives</a:t>
              </a:r>
              <a:endParaRPr lang="en-US" altLang="en-US">
                <a:latin typeface="Times New Roman" panose="02020603050405020304" pitchFamily="18" charset="0"/>
              </a:endParaRPr>
            </a:p>
          </p:txBody>
        </p:sp>
      </p:grpSp>
      <p:grpSp>
        <p:nvGrpSpPr>
          <p:cNvPr id="162882" name="Group 66"/>
          <p:cNvGrpSpPr>
            <a:grpSpLocks/>
          </p:cNvGrpSpPr>
          <p:nvPr/>
        </p:nvGrpSpPr>
        <p:grpSpPr bwMode="auto">
          <a:xfrm>
            <a:off x="2165350" y="5327650"/>
            <a:ext cx="6289675" cy="576263"/>
            <a:chOff x="1312" y="2924"/>
            <a:chExt cx="3962" cy="363"/>
          </a:xfrm>
        </p:grpSpPr>
        <p:sp>
          <p:nvSpPr>
            <p:cNvPr id="162883" name="Rectangle 67"/>
            <p:cNvSpPr>
              <a:spLocks noChangeArrowheads="1"/>
            </p:cNvSpPr>
            <p:nvPr/>
          </p:nvSpPr>
          <p:spPr bwMode="auto">
            <a:xfrm>
              <a:off x="1312" y="292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84" name="Rectangle 68"/>
            <p:cNvSpPr>
              <a:spLocks noChangeArrowheads="1"/>
            </p:cNvSpPr>
            <p:nvPr/>
          </p:nvSpPr>
          <p:spPr bwMode="auto">
            <a:xfrm>
              <a:off x="1378" y="2940"/>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85" name="Rectangle 69"/>
            <p:cNvSpPr>
              <a:spLocks noChangeArrowheads="1"/>
            </p:cNvSpPr>
            <p:nvPr/>
          </p:nvSpPr>
          <p:spPr bwMode="auto">
            <a:xfrm>
              <a:off x="1455" y="2940"/>
              <a:ext cx="7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Endowment</a:t>
              </a:r>
              <a:endParaRPr lang="en-US" altLang="en-US">
                <a:latin typeface="Times New Roman" panose="02020603050405020304" pitchFamily="18" charset="0"/>
              </a:endParaRPr>
            </a:p>
          </p:txBody>
        </p:sp>
        <p:sp>
          <p:nvSpPr>
            <p:cNvPr id="162886" name="Rectangle 70"/>
            <p:cNvSpPr>
              <a:spLocks noChangeArrowheads="1"/>
            </p:cNvSpPr>
            <p:nvPr/>
          </p:nvSpPr>
          <p:spPr bwMode="auto">
            <a:xfrm>
              <a:off x="1312" y="309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87" name="Rectangle 71"/>
            <p:cNvSpPr>
              <a:spLocks noChangeArrowheads="1"/>
            </p:cNvSpPr>
            <p:nvPr/>
          </p:nvSpPr>
          <p:spPr bwMode="auto">
            <a:xfrm>
              <a:off x="1378" y="311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88" name="Rectangle 72"/>
            <p:cNvSpPr>
              <a:spLocks noChangeArrowheads="1"/>
            </p:cNvSpPr>
            <p:nvPr/>
          </p:nvSpPr>
          <p:spPr bwMode="auto">
            <a:xfrm>
              <a:off x="1455" y="3114"/>
              <a:ext cx="10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Research Grants</a:t>
              </a:r>
              <a:endParaRPr lang="en-US" altLang="en-US">
                <a:latin typeface="Times New Roman" panose="02020603050405020304" pitchFamily="18" charset="0"/>
              </a:endParaRPr>
            </a:p>
          </p:txBody>
        </p:sp>
        <p:sp>
          <p:nvSpPr>
            <p:cNvPr id="162889" name="Rectangle 73"/>
            <p:cNvSpPr>
              <a:spLocks noChangeArrowheads="1"/>
            </p:cNvSpPr>
            <p:nvPr/>
          </p:nvSpPr>
          <p:spPr bwMode="auto">
            <a:xfrm>
              <a:off x="2678" y="292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90" name="Rectangle 74"/>
            <p:cNvSpPr>
              <a:spLocks noChangeArrowheads="1"/>
            </p:cNvSpPr>
            <p:nvPr/>
          </p:nvSpPr>
          <p:spPr bwMode="auto">
            <a:xfrm>
              <a:off x="2744" y="2940"/>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91" name="Rectangle 75"/>
            <p:cNvSpPr>
              <a:spLocks noChangeArrowheads="1"/>
            </p:cNvSpPr>
            <p:nvPr/>
          </p:nvSpPr>
          <p:spPr bwMode="auto">
            <a:xfrm>
              <a:off x="2821" y="2940"/>
              <a:ext cx="10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IPO/Market Cap</a:t>
              </a:r>
              <a:endParaRPr lang="en-US" altLang="en-US">
                <a:latin typeface="Times New Roman" panose="02020603050405020304" pitchFamily="18" charset="0"/>
              </a:endParaRPr>
            </a:p>
          </p:txBody>
        </p:sp>
        <p:sp>
          <p:nvSpPr>
            <p:cNvPr id="162892" name="Rectangle 76"/>
            <p:cNvSpPr>
              <a:spLocks noChangeArrowheads="1"/>
            </p:cNvSpPr>
            <p:nvPr/>
          </p:nvSpPr>
          <p:spPr bwMode="auto">
            <a:xfrm>
              <a:off x="2678" y="309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93" name="Rectangle 77"/>
            <p:cNvSpPr>
              <a:spLocks noChangeArrowheads="1"/>
            </p:cNvSpPr>
            <p:nvPr/>
          </p:nvSpPr>
          <p:spPr bwMode="auto">
            <a:xfrm>
              <a:off x="2744" y="311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894" name="Rectangle 78"/>
            <p:cNvSpPr>
              <a:spLocks noChangeArrowheads="1"/>
            </p:cNvSpPr>
            <p:nvPr/>
          </p:nvSpPr>
          <p:spPr bwMode="auto">
            <a:xfrm>
              <a:off x="2821" y="3114"/>
              <a:ext cx="8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Rapid Growth</a:t>
              </a:r>
              <a:endParaRPr lang="en-US" altLang="en-US">
                <a:latin typeface="Times New Roman" panose="02020603050405020304" pitchFamily="18" charset="0"/>
              </a:endParaRPr>
            </a:p>
          </p:txBody>
        </p:sp>
        <p:sp>
          <p:nvSpPr>
            <p:cNvPr id="162895" name="Rectangle 79"/>
            <p:cNvSpPr>
              <a:spLocks noChangeArrowheads="1"/>
            </p:cNvSpPr>
            <p:nvPr/>
          </p:nvSpPr>
          <p:spPr bwMode="auto">
            <a:xfrm>
              <a:off x="4152" y="2924"/>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96" name="Rectangle 80"/>
            <p:cNvSpPr>
              <a:spLocks noChangeArrowheads="1"/>
            </p:cNvSpPr>
            <p:nvPr/>
          </p:nvSpPr>
          <p:spPr bwMode="auto">
            <a:xfrm>
              <a:off x="4218" y="2940"/>
              <a:ext cx="105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Increase R&amp;D  </a:t>
              </a:r>
              <a:endParaRPr lang="en-US" altLang="en-US">
                <a:latin typeface="Times New Roman" panose="02020603050405020304" pitchFamily="18" charset="0"/>
              </a:endParaRPr>
            </a:p>
          </p:txBody>
        </p:sp>
        <p:sp>
          <p:nvSpPr>
            <p:cNvPr id="162897" name="Rectangle 81"/>
            <p:cNvSpPr>
              <a:spLocks noChangeArrowheads="1"/>
            </p:cNvSpPr>
            <p:nvPr/>
          </p:nvSpPr>
          <p:spPr bwMode="auto">
            <a:xfrm>
              <a:off x="4296" y="2940"/>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tLang="en-US">
                <a:latin typeface="Times New Roman" panose="02020603050405020304" pitchFamily="18" charset="0"/>
              </a:endParaRPr>
            </a:p>
          </p:txBody>
        </p:sp>
        <p:sp>
          <p:nvSpPr>
            <p:cNvPr id="162898" name="Rectangle 82"/>
            <p:cNvSpPr>
              <a:spLocks noChangeArrowheads="1"/>
            </p:cNvSpPr>
            <p:nvPr/>
          </p:nvSpPr>
          <p:spPr bwMode="auto">
            <a:xfrm>
              <a:off x="4152" y="309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2899" name="Rectangle 83"/>
            <p:cNvSpPr>
              <a:spLocks noChangeArrowheads="1"/>
            </p:cNvSpPr>
            <p:nvPr/>
          </p:nvSpPr>
          <p:spPr bwMode="auto">
            <a:xfrm>
              <a:off x="4218" y="311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2900" name="Rectangle 84"/>
            <p:cNvSpPr>
              <a:spLocks noChangeArrowheads="1"/>
            </p:cNvSpPr>
            <p:nvPr/>
          </p:nvSpPr>
          <p:spPr bwMode="auto">
            <a:xfrm>
              <a:off x="4296" y="3114"/>
              <a:ext cx="74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sym typeface="Symbol" panose="05050102010706020507" pitchFamily="18" charset="2"/>
                </a:rPr>
                <a:t>Productivity</a:t>
              </a:r>
              <a:endParaRPr lang="en-US" altLang="en-US">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1000"/>
                                  </p:stCondLst>
                                  <p:childTnLst>
                                    <p:set>
                                      <p:cBhvr>
                                        <p:cTn id="6" dur="1" fill="hold">
                                          <p:stCondLst>
                                            <p:cond delay="0"/>
                                          </p:stCondLst>
                                        </p:cTn>
                                        <p:tgtEl>
                                          <p:spTgt spid="162871"/>
                                        </p:tgtEl>
                                        <p:attrNameLst>
                                          <p:attrName>style.visibility</p:attrName>
                                        </p:attrNameLst>
                                      </p:cBhvr>
                                      <p:to>
                                        <p:strVal val="visible"/>
                                      </p:to>
                                    </p:set>
                                    <p:anim calcmode="lin" valueType="num">
                                      <p:cBhvr additive="base">
                                        <p:cTn id="7" dur="500" fill="hold"/>
                                        <p:tgtEl>
                                          <p:spTgt spid="162871"/>
                                        </p:tgtEl>
                                        <p:attrNameLst>
                                          <p:attrName>ppt_x</p:attrName>
                                        </p:attrNameLst>
                                      </p:cBhvr>
                                      <p:tavLst>
                                        <p:tav tm="0">
                                          <p:val>
                                            <p:strVal val="0-#ppt_w/2"/>
                                          </p:val>
                                        </p:tav>
                                        <p:tav tm="100000">
                                          <p:val>
                                            <p:strVal val="#ppt_x"/>
                                          </p:val>
                                        </p:tav>
                                      </p:tavLst>
                                    </p:anim>
                                    <p:anim calcmode="lin" valueType="num">
                                      <p:cBhvr additive="base">
                                        <p:cTn id="8" dur="500" fill="hold"/>
                                        <p:tgtEl>
                                          <p:spTgt spid="1628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2876"/>
                                        </p:tgtEl>
                                        <p:attrNameLst>
                                          <p:attrName>style.visibility</p:attrName>
                                        </p:attrNameLst>
                                      </p:cBhvr>
                                      <p:to>
                                        <p:strVal val="visible"/>
                                      </p:to>
                                    </p:set>
                                    <p:anim calcmode="lin" valueType="num">
                                      <p:cBhvr additive="base">
                                        <p:cTn id="13" dur="500" fill="hold"/>
                                        <p:tgtEl>
                                          <p:spTgt spid="162876"/>
                                        </p:tgtEl>
                                        <p:attrNameLst>
                                          <p:attrName>ppt_x</p:attrName>
                                        </p:attrNameLst>
                                      </p:cBhvr>
                                      <p:tavLst>
                                        <p:tav tm="0">
                                          <p:val>
                                            <p:strVal val="#ppt_x"/>
                                          </p:val>
                                        </p:tav>
                                        <p:tav tm="100000">
                                          <p:val>
                                            <p:strVal val="#ppt_x"/>
                                          </p:val>
                                        </p:tav>
                                      </p:tavLst>
                                    </p:anim>
                                    <p:anim calcmode="lin" valueType="num">
                                      <p:cBhvr additive="base">
                                        <p:cTn id="14" dur="500" fill="hold"/>
                                        <p:tgtEl>
                                          <p:spTgt spid="162876"/>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162818"/>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2" fill="hold" nodeType="clickEffect">
                                  <p:stCondLst>
                                    <p:cond delay="0"/>
                                  </p:stCondLst>
                                  <p:childTnLst>
                                    <p:set>
                                      <p:cBhvr>
                                        <p:cTn id="21" dur="1" fill="hold">
                                          <p:stCondLst>
                                            <p:cond delay="0"/>
                                          </p:stCondLst>
                                        </p:cTn>
                                        <p:tgtEl>
                                          <p:spTgt spid="162823"/>
                                        </p:tgtEl>
                                        <p:attrNameLst>
                                          <p:attrName>style.visibility</p:attrName>
                                        </p:attrNameLst>
                                      </p:cBhvr>
                                      <p:to>
                                        <p:strVal val="visible"/>
                                      </p:to>
                                    </p:set>
                                    <p:anim calcmode="lin" valueType="num">
                                      <p:cBhvr additive="base">
                                        <p:cTn id="22" dur="500" fill="hold"/>
                                        <p:tgtEl>
                                          <p:spTgt spid="162823"/>
                                        </p:tgtEl>
                                        <p:attrNameLst>
                                          <p:attrName>ppt_x</p:attrName>
                                        </p:attrNameLst>
                                      </p:cBhvr>
                                      <p:tavLst>
                                        <p:tav tm="0">
                                          <p:val>
                                            <p:strVal val="1+#ppt_w/2"/>
                                          </p:val>
                                        </p:tav>
                                        <p:tav tm="100000">
                                          <p:val>
                                            <p:strVal val="#ppt_x"/>
                                          </p:val>
                                        </p:tav>
                                      </p:tavLst>
                                    </p:anim>
                                    <p:anim calcmode="lin" valueType="num">
                                      <p:cBhvr additive="base">
                                        <p:cTn id="23" dur="500" fill="hold"/>
                                        <p:tgtEl>
                                          <p:spTgt spid="162823"/>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nodeType="clickEffect">
                                  <p:stCondLst>
                                    <p:cond delay="0"/>
                                  </p:stCondLst>
                                  <p:childTnLst>
                                    <p:set>
                                      <p:cBhvr>
                                        <p:cTn id="27" dur="1" fill="hold">
                                          <p:stCondLst>
                                            <p:cond delay="0"/>
                                          </p:stCondLst>
                                        </p:cTn>
                                        <p:tgtEl>
                                          <p:spTgt spid="162842"/>
                                        </p:tgtEl>
                                        <p:attrNameLst>
                                          <p:attrName>style.visibility</p:attrName>
                                        </p:attrNameLst>
                                      </p:cBhvr>
                                      <p:to>
                                        <p:strVal val="visible"/>
                                      </p:to>
                                    </p:set>
                                    <p:anim calcmode="lin" valueType="num">
                                      <p:cBhvr additive="base">
                                        <p:cTn id="28" dur="500" fill="hold"/>
                                        <p:tgtEl>
                                          <p:spTgt spid="162842"/>
                                        </p:tgtEl>
                                        <p:attrNameLst>
                                          <p:attrName>ppt_x</p:attrName>
                                        </p:attrNameLst>
                                      </p:cBhvr>
                                      <p:tavLst>
                                        <p:tav tm="0">
                                          <p:val>
                                            <p:strVal val="1+#ppt_w/2"/>
                                          </p:val>
                                        </p:tav>
                                        <p:tav tm="100000">
                                          <p:val>
                                            <p:strVal val="#ppt_x"/>
                                          </p:val>
                                        </p:tav>
                                      </p:tavLst>
                                    </p:anim>
                                    <p:anim calcmode="lin" valueType="num">
                                      <p:cBhvr additive="base">
                                        <p:cTn id="29" dur="500" fill="hold"/>
                                        <p:tgtEl>
                                          <p:spTgt spid="162842"/>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nodeType="clickEffect">
                                  <p:stCondLst>
                                    <p:cond delay="0"/>
                                  </p:stCondLst>
                                  <p:childTnLst>
                                    <p:set>
                                      <p:cBhvr>
                                        <p:cTn id="33" dur="1" fill="hold">
                                          <p:stCondLst>
                                            <p:cond delay="0"/>
                                          </p:stCondLst>
                                        </p:cTn>
                                        <p:tgtEl>
                                          <p:spTgt spid="162852"/>
                                        </p:tgtEl>
                                        <p:attrNameLst>
                                          <p:attrName>style.visibility</p:attrName>
                                        </p:attrNameLst>
                                      </p:cBhvr>
                                      <p:to>
                                        <p:strVal val="visible"/>
                                      </p:to>
                                    </p:set>
                                    <p:anim calcmode="lin" valueType="num">
                                      <p:cBhvr additive="base">
                                        <p:cTn id="34" dur="500" fill="hold"/>
                                        <p:tgtEl>
                                          <p:spTgt spid="162852"/>
                                        </p:tgtEl>
                                        <p:attrNameLst>
                                          <p:attrName>ppt_x</p:attrName>
                                        </p:attrNameLst>
                                      </p:cBhvr>
                                      <p:tavLst>
                                        <p:tav tm="0">
                                          <p:val>
                                            <p:strVal val="1+#ppt_w/2"/>
                                          </p:val>
                                        </p:tav>
                                        <p:tav tm="100000">
                                          <p:val>
                                            <p:strVal val="#ppt_x"/>
                                          </p:val>
                                        </p:tav>
                                      </p:tavLst>
                                    </p:anim>
                                    <p:anim calcmode="lin" valueType="num">
                                      <p:cBhvr additive="base">
                                        <p:cTn id="35" dur="500" fill="hold"/>
                                        <p:tgtEl>
                                          <p:spTgt spid="162852"/>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2" fill="hold" nodeType="clickEffect">
                                  <p:stCondLst>
                                    <p:cond delay="0"/>
                                  </p:stCondLst>
                                  <p:childTnLst>
                                    <p:set>
                                      <p:cBhvr>
                                        <p:cTn id="39" dur="1" fill="hold">
                                          <p:stCondLst>
                                            <p:cond delay="0"/>
                                          </p:stCondLst>
                                        </p:cTn>
                                        <p:tgtEl>
                                          <p:spTgt spid="162882"/>
                                        </p:tgtEl>
                                        <p:attrNameLst>
                                          <p:attrName>style.visibility</p:attrName>
                                        </p:attrNameLst>
                                      </p:cBhvr>
                                      <p:to>
                                        <p:strVal val="visible"/>
                                      </p:to>
                                    </p:set>
                                    <p:anim calcmode="lin" valueType="num">
                                      <p:cBhvr additive="base">
                                        <p:cTn id="40" dur="500" fill="hold"/>
                                        <p:tgtEl>
                                          <p:spTgt spid="162882"/>
                                        </p:tgtEl>
                                        <p:attrNameLst>
                                          <p:attrName>ppt_x</p:attrName>
                                        </p:attrNameLst>
                                      </p:cBhvr>
                                      <p:tavLst>
                                        <p:tav tm="0">
                                          <p:val>
                                            <p:strVal val="1+#ppt_w/2"/>
                                          </p:val>
                                        </p:tav>
                                        <p:tav tm="100000">
                                          <p:val>
                                            <p:strVal val="#ppt_x"/>
                                          </p:val>
                                        </p:tav>
                                      </p:tavLst>
                                    </p:anim>
                                    <p:anim calcmode="lin" valueType="num">
                                      <p:cBhvr additive="base">
                                        <p:cTn id="41" dur="500" fill="hold"/>
                                        <p:tgtEl>
                                          <p:spTgt spid="1628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Footer Placeholder 2"/>
          <p:cNvSpPr>
            <a:spLocks noGrp="1"/>
          </p:cNvSpPr>
          <p:nvPr>
            <p:ph type="ftr" sz="quarter" idx="11"/>
          </p:nvPr>
        </p:nvSpPr>
        <p:spPr/>
        <p:txBody>
          <a:bodyPr/>
          <a:lstStyle/>
          <a:p>
            <a:r>
              <a:rPr lang="en-US" altLang="en-US"/>
              <a:t>UT - San Antonio Presentation - October 26, 2006 - San Antonio, TX</a:t>
            </a:r>
          </a:p>
        </p:txBody>
      </p:sp>
      <p:sp>
        <p:nvSpPr>
          <p:cNvPr id="78" name="Slide Number Placeholder 3"/>
          <p:cNvSpPr>
            <a:spLocks noGrp="1"/>
          </p:cNvSpPr>
          <p:nvPr>
            <p:ph type="sldNum" sz="quarter" idx="12"/>
          </p:nvPr>
        </p:nvSpPr>
        <p:spPr/>
        <p:txBody>
          <a:bodyPr/>
          <a:lstStyle/>
          <a:p>
            <a:fld id="{DE8B3C69-CA46-4140-9186-6CBC5731AE24}" type="slidenum">
              <a:rPr lang="en-US" altLang="en-US"/>
              <a:pPr/>
              <a:t>21</a:t>
            </a:fld>
            <a:endParaRPr lang="en-US" altLang="en-US" sz="1400"/>
          </a:p>
        </p:txBody>
      </p:sp>
      <p:grpSp>
        <p:nvGrpSpPr>
          <p:cNvPr id="164866" name="Group 2"/>
          <p:cNvGrpSpPr>
            <a:grpSpLocks/>
          </p:cNvGrpSpPr>
          <p:nvPr/>
        </p:nvGrpSpPr>
        <p:grpSpPr bwMode="auto">
          <a:xfrm>
            <a:off x="2209800" y="3124200"/>
            <a:ext cx="6553200" cy="2743200"/>
            <a:chOff x="1488" y="1632"/>
            <a:chExt cx="4128" cy="1728"/>
          </a:xfrm>
        </p:grpSpPr>
        <p:sp>
          <p:nvSpPr>
            <p:cNvPr id="164867" name="Rectangle 3"/>
            <p:cNvSpPr>
              <a:spLocks noChangeArrowheads="1"/>
            </p:cNvSpPr>
            <p:nvPr/>
          </p:nvSpPr>
          <p:spPr bwMode="auto">
            <a:xfrm>
              <a:off x="4224" y="1632"/>
              <a:ext cx="1392" cy="1728"/>
            </a:xfrm>
            <a:prstGeom prst="rect">
              <a:avLst/>
            </a:prstGeom>
            <a:solidFill>
              <a:srgbClr val="FC8C9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868" name="Rectangle 4"/>
            <p:cNvSpPr>
              <a:spLocks noChangeArrowheads="1"/>
            </p:cNvSpPr>
            <p:nvPr/>
          </p:nvSpPr>
          <p:spPr bwMode="auto">
            <a:xfrm>
              <a:off x="2832" y="1632"/>
              <a:ext cx="1392" cy="1728"/>
            </a:xfrm>
            <a:prstGeom prst="rect">
              <a:avLst/>
            </a:prstGeom>
            <a:solidFill>
              <a:srgbClr val="66FF99"/>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869" name="Rectangle 5"/>
            <p:cNvSpPr>
              <a:spLocks noChangeArrowheads="1"/>
            </p:cNvSpPr>
            <p:nvPr/>
          </p:nvSpPr>
          <p:spPr bwMode="auto">
            <a:xfrm>
              <a:off x="1488" y="1632"/>
              <a:ext cx="1344" cy="1728"/>
            </a:xfrm>
            <a:prstGeom prst="rect">
              <a:avLst/>
            </a:prstGeom>
            <a:solidFill>
              <a:srgbClr val="99CC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4870" name="Rectangle 6"/>
          <p:cNvSpPr>
            <a:spLocks noChangeArrowheads="1"/>
          </p:cNvSpPr>
          <p:nvPr/>
        </p:nvSpPr>
        <p:spPr bwMode="auto">
          <a:xfrm>
            <a:off x="2819400" y="990600"/>
            <a:ext cx="4114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n-US" altLang="en-US" sz="2800" b="1">
                <a:latin typeface="Times New Roman" panose="02020603050405020304" pitchFamily="18" charset="0"/>
              </a:rPr>
              <a:t>The Big Picture</a:t>
            </a:r>
            <a:r>
              <a:rPr lang="en-US" altLang="en-US">
                <a:latin typeface="Times New Roman" panose="02020603050405020304" pitchFamily="18" charset="0"/>
              </a:rPr>
              <a:t/>
            </a:r>
            <a:br>
              <a:rPr lang="en-US" altLang="en-US">
                <a:latin typeface="Times New Roman" panose="02020603050405020304" pitchFamily="18" charset="0"/>
              </a:rPr>
            </a:br>
            <a:r>
              <a:rPr lang="en-US" altLang="en-US" sz="2800" b="1">
                <a:latin typeface="Times New Roman" panose="02020603050405020304" pitchFamily="18" charset="0"/>
              </a:rPr>
              <a:t>Cultures</a:t>
            </a:r>
            <a:endParaRPr lang="en-US" altLang="en-US">
              <a:latin typeface="Times New Roman" panose="02020603050405020304" pitchFamily="18" charset="0"/>
            </a:endParaRPr>
          </a:p>
        </p:txBody>
      </p:sp>
      <p:grpSp>
        <p:nvGrpSpPr>
          <p:cNvPr id="164871" name="Group 7"/>
          <p:cNvGrpSpPr>
            <a:grpSpLocks/>
          </p:cNvGrpSpPr>
          <p:nvPr/>
        </p:nvGrpSpPr>
        <p:grpSpPr bwMode="auto">
          <a:xfrm>
            <a:off x="2813050" y="2444750"/>
            <a:ext cx="5260975" cy="538163"/>
            <a:chOff x="1868" y="1204"/>
            <a:chExt cx="3314" cy="339"/>
          </a:xfrm>
        </p:grpSpPr>
        <p:sp>
          <p:nvSpPr>
            <p:cNvPr id="164872" name="Rectangle 8"/>
            <p:cNvSpPr>
              <a:spLocks noChangeArrowheads="1"/>
            </p:cNvSpPr>
            <p:nvPr/>
          </p:nvSpPr>
          <p:spPr bwMode="auto">
            <a:xfrm>
              <a:off x="1868" y="1204"/>
              <a:ext cx="6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Research</a:t>
              </a:r>
              <a:endParaRPr lang="en-US" altLang="en-US">
                <a:latin typeface="Times New Roman" panose="02020603050405020304" pitchFamily="18" charset="0"/>
              </a:endParaRPr>
            </a:p>
          </p:txBody>
        </p:sp>
        <p:sp>
          <p:nvSpPr>
            <p:cNvPr id="164873" name="Rectangle 9"/>
            <p:cNvSpPr>
              <a:spLocks noChangeArrowheads="1"/>
            </p:cNvSpPr>
            <p:nvPr/>
          </p:nvSpPr>
          <p:spPr bwMode="auto">
            <a:xfrm>
              <a:off x="1868" y="1370"/>
              <a:ext cx="6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Institution</a:t>
              </a:r>
              <a:endParaRPr lang="en-US" altLang="en-US">
                <a:latin typeface="Times New Roman" panose="02020603050405020304" pitchFamily="18" charset="0"/>
              </a:endParaRPr>
            </a:p>
          </p:txBody>
        </p:sp>
        <p:sp>
          <p:nvSpPr>
            <p:cNvPr id="164874" name="Rectangle 10"/>
            <p:cNvSpPr>
              <a:spLocks noChangeArrowheads="1"/>
            </p:cNvSpPr>
            <p:nvPr/>
          </p:nvSpPr>
          <p:spPr bwMode="auto">
            <a:xfrm>
              <a:off x="3286" y="1370"/>
              <a:ext cx="4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Biotech</a:t>
              </a:r>
              <a:endParaRPr lang="en-US" altLang="en-US">
                <a:latin typeface="Times New Roman" panose="02020603050405020304" pitchFamily="18" charset="0"/>
              </a:endParaRPr>
            </a:p>
          </p:txBody>
        </p:sp>
        <p:sp>
          <p:nvSpPr>
            <p:cNvPr id="164875" name="Rectangle 11"/>
            <p:cNvSpPr>
              <a:spLocks noChangeArrowheads="1"/>
            </p:cNvSpPr>
            <p:nvPr/>
          </p:nvSpPr>
          <p:spPr bwMode="auto">
            <a:xfrm>
              <a:off x="4678" y="1370"/>
              <a:ext cx="5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Pharma</a:t>
              </a:r>
              <a:endParaRPr lang="en-US" altLang="en-US">
                <a:latin typeface="Times New Roman" panose="02020603050405020304" pitchFamily="18" charset="0"/>
              </a:endParaRPr>
            </a:p>
          </p:txBody>
        </p:sp>
      </p:grpSp>
      <p:grpSp>
        <p:nvGrpSpPr>
          <p:cNvPr id="164876" name="Group 12"/>
          <p:cNvGrpSpPr>
            <a:grpSpLocks/>
          </p:cNvGrpSpPr>
          <p:nvPr/>
        </p:nvGrpSpPr>
        <p:grpSpPr bwMode="auto">
          <a:xfrm>
            <a:off x="2312988" y="3189288"/>
            <a:ext cx="6356350" cy="854075"/>
            <a:chOff x="1553" y="1673"/>
            <a:chExt cx="4004" cy="538"/>
          </a:xfrm>
        </p:grpSpPr>
        <p:sp>
          <p:nvSpPr>
            <p:cNvPr id="164877" name="Rectangle 13"/>
            <p:cNvSpPr>
              <a:spLocks noChangeArrowheads="1"/>
            </p:cNvSpPr>
            <p:nvPr/>
          </p:nvSpPr>
          <p:spPr bwMode="auto">
            <a:xfrm>
              <a:off x="1553" y="1673"/>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78" name="Rectangle 14"/>
            <p:cNvSpPr>
              <a:spLocks noChangeArrowheads="1"/>
            </p:cNvSpPr>
            <p:nvPr/>
          </p:nvSpPr>
          <p:spPr bwMode="auto">
            <a:xfrm>
              <a:off x="1619" y="1688"/>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79" name="Rectangle 15"/>
            <p:cNvSpPr>
              <a:spLocks noChangeArrowheads="1"/>
            </p:cNvSpPr>
            <p:nvPr/>
          </p:nvSpPr>
          <p:spPr bwMode="auto">
            <a:xfrm>
              <a:off x="1697" y="1688"/>
              <a:ext cx="77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Ivory towers</a:t>
              </a:r>
              <a:endParaRPr lang="en-US" altLang="en-US">
                <a:latin typeface="Times New Roman" panose="02020603050405020304" pitchFamily="18" charset="0"/>
              </a:endParaRPr>
            </a:p>
          </p:txBody>
        </p:sp>
        <p:sp>
          <p:nvSpPr>
            <p:cNvPr id="164880" name="Rectangle 16"/>
            <p:cNvSpPr>
              <a:spLocks noChangeArrowheads="1"/>
            </p:cNvSpPr>
            <p:nvPr/>
          </p:nvSpPr>
          <p:spPr bwMode="auto">
            <a:xfrm>
              <a:off x="1553" y="184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81" name="Rectangle 17"/>
            <p:cNvSpPr>
              <a:spLocks noChangeArrowheads="1"/>
            </p:cNvSpPr>
            <p:nvPr/>
          </p:nvSpPr>
          <p:spPr bwMode="auto">
            <a:xfrm>
              <a:off x="1619" y="186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82" name="Rectangle 18"/>
            <p:cNvSpPr>
              <a:spLocks noChangeArrowheads="1"/>
            </p:cNvSpPr>
            <p:nvPr/>
          </p:nvSpPr>
          <p:spPr bwMode="auto">
            <a:xfrm>
              <a:off x="1697" y="1864"/>
              <a:ext cx="45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Tenure</a:t>
              </a:r>
              <a:endParaRPr lang="en-US" altLang="en-US">
                <a:latin typeface="Times New Roman" panose="02020603050405020304" pitchFamily="18" charset="0"/>
              </a:endParaRPr>
            </a:p>
          </p:txBody>
        </p:sp>
        <p:sp>
          <p:nvSpPr>
            <p:cNvPr id="164883" name="Rectangle 19"/>
            <p:cNvSpPr>
              <a:spLocks noChangeArrowheads="1"/>
            </p:cNvSpPr>
            <p:nvPr/>
          </p:nvSpPr>
          <p:spPr bwMode="auto">
            <a:xfrm>
              <a:off x="1553" y="2023"/>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84" name="Rectangle 20"/>
            <p:cNvSpPr>
              <a:spLocks noChangeArrowheads="1"/>
            </p:cNvSpPr>
            <p:nvPr/>
          </p:nvSpPr>
          <p:spPr bwMode="auto">
            <a:xfrm>
              <a:off x="1619" y="2038"/>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85" name="Rectangle 21"/>
            <p:cNvSpPr>
              <a:spLocks noChangeArrowheads="1"/>
            </p:cNvSpPr>
            <p:nvPr/>
          </p:nvSpPr>
          <p:spPr bwMode="auto">
            <a:xfrm>
              <a:off x="1697" y="2038"/>
              <a:ext cx="10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Publish or perish</a:t>
              </a:r>
              <a:endParaRPr lang="en-US" altLang="en-US">
                <a:latin typeface="Times New Roman" panose="02020603050405020304" pitchFamily="18" charset="0"/>
              </a:endParaRPr>
            </a:p>
          </p:txBody>
        </p:sp>
        <p:sp>
          <p:nvSpPr>
            <p:cNvPr id="164886" name="Rectangle 22"/>
            <p:cNvSpPr>
              <a:spLocks noChangeArrowheads="1"/>
            </p:cNvSpPr>
            <p:nvPr/>
          </p:nvSpPr>
          <p:spPr bwMode="auto">
            <a:xfrm>
              <a:off x="2885" y="1673"/>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87" name="Rectangle 23"/>
            <p:cNvSpPr>
              <a:spLocks noChangeArrowheads="1"/>
            </p:cNvSpPr>
            <p:nvPr/>
          </p:nvSpPr>
          <p:spPr bwMode="auto">
            <a:xfrm>
              <a:off x="2951" y="1688"/>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88" name="Rectangle 24"/>
            <p:cNvSpPr>
              <a:spLocks noChangeArrowheads="1"/>
            </p:cNvSpPr>
            <p:nvPr/>
          </p:nvSpPr>
          <p:spPr bwMode="auto">
            <a:xfrm>
              <a:off x="3029" y="1688"/>
              <a:ext cx="33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Hype</a:t>
              </a:r>
              <a:endParaRPr lang="en-US" altLang="en-US">
                <a:latin typeface="Times New Roman" panose="02020603050405020304" pitchFamily="18" charset="0"/>
              </a:endParaRPr>
            </a:p>
          </p:txBody>
        </p:sp>
        <p:sp>
          <p:nvSpPr>
            <p:cNvPr id="164889" name="Rectangle 25"/>
            <p:cNvSpPr>
              <a:spLocks noChangeArrowheads="1"/>
            </p:cNvSpPr>
            <p:nvPr/>
          </p:nvSpPr>
          <p:spPr bwMode="auto">
            <a:xfrm>
              <a:off x="2885" y="184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90" name="Rectangle 26"/>
            <p:cNvSpPr>
              <a:spLocks noChangeArrowheads="1"/>
            </p:cNvSpPr>
            <p:nvPr/>
          </p:nvSpPr>
          <p:spPr bwMode="auto">
            <a:xfrm>
              <a:off x="2951" y="186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91" name="Rectangle 27"/>
            <p:cNvSpPr>
              <a:spLocks noChangeArrowheads="1"/>
            </p:cNvSpPr>
            <p:nvPr/>
          </p:nvSpPr>
          <p:spPr bwMode="auto">
            <a:xfrm>
              <a:off x="3029" y="1864"/>
              <a:ext cx="101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Heroic founders</a:t>
              </a:r>
              <a:endParaRPr lang="en-US" altLang="en-US">
                <a:latin typeface="Times New Roman" panose="02020603050405020304" pitchFamily="18" charset="0"/>
              </a:endParaRPr>
            </a:p>
          </p:txBody>
        </p:sp>
        <p:sp>
          <p:nvSpPr>
            <p:cNvPr id="164892" name="Rectangle 28"/>
            <p:cNvSpPr>
              <a:spLocks noChangeArrowheads="1"/>
            </p:cNvSpPr>
            <p:nvPr/>
          </p:nvSpPr>
          <p:spPr bwMode="auto">
            <a:xfrm>
              <a:off x="2885" y="2023"/>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93" name="Rectangle 29"/>
            <p:cNvSpPr>
              <a:spLocks noChangeArrowheads="1"/>
            </p:cNvSpPr>
            <p:nvPr/>
          </p:nvSpPr>
          <p:spPr bwMode="auto">
            <a:xfrm>
              <a:off x="2951" y="2038"/>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94" name="Rectangle 30"/>
            <p:cNvSpPr>
              <a:spLocks noChangeArrowheads="1"/>
            </p:cNvSpPr>
            <p:nvPr/>
          </p:nvSpPr>
          <p:spPr bwMode="auto">
            <a:xfrm>
              <a:off x="3029" y="2038"/>
              <a:ext cx="2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IPO</a:t>
              </a:r>
              <a:endParaRPr lang="en-US" altLang="en-US">
                <a:latin typeface="Times New Roman" panose="02020603050405020304" pitchFamily="18" charset="0"/>
              </a:endParaRPr>
            </a:p>
          </p:txBody>
        </p:sp>
        <p:sp>
          <p:nvSpPr>
            <p:cNvPr id="164895" name="Rectangle 31"/>
            <p:cNvSpPr>
              <a:spLocks noChangeArrowheads="1"/>
            </p:cNvSpPr>
            <p:nvPr/>
          </p:nvSpPr>
          <p:spPr bwMode="auto">
            <a:xfrm>
              <a:off x="4253" y="1673"/>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96" name="Rectangle 32"/>
            <p:cNvSpPr>
              <a:spLocks noChangeArrowheads="1"/>
            </p:cNvSpPr>
            <p:nvPr/>
          </p:nvSpPr>
          <p:spPr bwMode="auto">
            <a:xfrm>
              <a:off x="4319" y="1688"/>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897" name="Rectangle 33"/>
            <p:cNvSpPr>
              <a:spLocks noChangeArrowheads="1"/>
            </p:cNvSpPr>
            <p:nvPr/>
          </p:nvSpPr>
          <p:spPr bwMode="auto">
            <a:xfrm>
              <a:off x="4397" y="1688"/>
              <a:ext cx="82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Blockbusters</a:t>
              </a:r>
              <a:endParaRPr lang="en-US" altLang="en-US">
                <a:latin typeface="Times New Roman" panose="02020603050405020304" pitchFamily="18" charset="0"/>
              </a:endParaRPr>
            </a:p>
          </p:txBody>
        </p:sp>
        <p:sp>
          <p:nvSpPr>
            <p:cNvPr id="164898" name="Rectangle 34"/>
            <p:cNvSpPr>
              <a:spLocks noChangeArrowheads="1"/>
            </p:cNvSpPr>
            <p:nvPr/>
          </p:nvSpPr>
          <p:spPr bwMode="auto">
            <a:xfrm>
              <a:off x="4253" y="1849"/>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899" name="Rectangle 35"/>
            <p:cNvSpPr>
              <a:spLocks noChangeArrowheads="1"/>
            </p:cNvSpPr>
            <p:nvPr/>
          </p:nvSpPr>
          <p:spPr bwMode="auto">
            <a:xfrm>
              <a:off x="4319" y="186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00" name="Rectangle 36"/>
            <p:cNvSpPr>
              <a:spLocks noChangeArrowheads="1"/>
            </p:cNvSpPr>
            <p:nvPr/>
          </p:nvSpPr>
          <p:spPr bwMode="auto">
            <a:xfrm>
              <a:off x="4397" y="1864"/>
              <a:ext cx="8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Bureaucracy</a:t>
              </a:r>
              <a:endParaRPr lang="en-US" altLang="en-US">
                <a:latin typeface="Times New Roman" panose="02020603050405020304" pitchFamily="18" charset="0"/>
              </a:endParaRPr>
            </a:p>
          </p:txBody>
        </p:sp>
        <p:sp>
          <p:nvSpPr>
            <p:cNvPr id="164901" name="Rectangle 37"/>
            <p:cNvSpPr>
              <a:spLocks noChangeArrowheads="1"/>
            </p:cNvSpPr>
            <p:nvPr/>
          </p:nvSpPr>
          <p:spPr bwMode="auto">
            <a:xfrm>
              <a:off x="4253" y="2023"/>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02" name="Rectangle 38"/>
            <p:cNvSpPr>
              <a:spLocks noChangeArrowheads="1"/>
            </p:cNvSpPr>
            <p:nvPr/>
          </p:nvSpPr>
          <p:spPr bwMode="auto">
            <a:xfrm>
              <a:off x="4319" y="2038"/>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03" name="Rectangle 39"/>
            <p:cNvSpPr>
              <a:spLocks noChangeArrowheads="1"/>
            </p:cNvSpPr>
            <p:nvPr/>
          </p:nvSpPr>
          <p:spPr bwMode="auto">
            <a:xfrm>
              <a:off x="4397" y="2038"/>
              <a:ext cx="1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Slave to the street</a:t>
              </a:r>
              <a:endParaRPr lang="en-US" altLang="en-US">
                <a:latin typeface="Times New Roman" panose="02020603050405020304" pitchFamily="18" charset="0"/>
              </a:endParaRPr>
            </a:p>
          </p:txBody>
        </p:sp>
      </p:grpSp>
      <p:grpSp>
        <p:nvGrpSpPr>
          <p:cNvPr id="164904" name="Group 40"/>
          <p:cNvGrpSpPr>
            <a:grpSpLocks/>
          </p:cNvGrpSpPr>
          <p:nvPr/>
        </p:nvGrpSpPr>
        <p:grpSpPr bwMode="auto">
          <a:xfrm>
            <a:off x="2312988" y="4170363"/>
            <a:ext cx="5835650" cy="560387"/>
            <a:chOff x="1553" y="2291"/>
            <a:chExt cx="3676" cy="353"/>
          </a:xfrm>
        </p:grpSpPr>
        <p:sp>
          <p:nvSpPr>
            <p:cNvPr id="164905" name="Rectangle 41"/>
            <p:cNvSpPr>
              <a:spLocks noChangeArrowheads="1"/>
            </p:cNvSpPr>
            <p:nvPr/>
          </p:nvSpPr>
          <p:spPr bwMode="auto">
            <a:xfrm>
              <a:off x="1553" y="2291"/>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06" name="Rectangle 42"/>
            <p:cNvSpPr>
              <a:spLocks noChangeArrowheads="1"/>
            </p:cNvSpPr>
            <p:nvPr/>
          </p:nvSpPr>
          <p:spPr bwMode="auto">
            <a:xfrm>
              <a:off x="1619" y="2306"/>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07" name="Rectangle 43"/>
            <p:cNvSpPr>
              <a:spLocks noChangeArrowheads="1"/>
            </p:cNvSpPr>
            <p:nvPr/>
          </p:nvSpPr>
          <p:spPr bwMode="auto">
            <a:xfrm>
              <a:off x="1697" y="2306"/>
              <a:ext cx="8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Expansion of</a:t>
              </a:r>
              <a:endParaRPr lang="en-US" altLang="en-US">
                <a:latin typeface="Times New Roman" panose="02020603050405020304" pitchFamily="18" charset="0"/>
              </a:endParaRPr>
            </a:p>
          </p:txBody>
        </p:sp>
        <p:sp>
          <p:nvSpPr>
            <p:cNvPr id="164908" name="Rectangle 44"/>
            <p:cNvSpPr>
              <a:spLocks noChangeArrowheads="1"/>
            </p:cNvSpPr>
            <p:nvPr/>
          </p:nvSpPr>
          <p:spPr bwMode="auto">
            <a:xfrm>
              <a:off x="1697" y="2471"/>
              <a:ext cx="68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knowledge</a:t>
              </a:r>
              <a:endParaRPr lang="en-US" altLang="en-US">
                <a:latin typeface="Times New Roman" panose="02020603050405020304" pitchFamily="18" charset="0"/>
              </a:endParaRPr>
            </a:p>
          </p:txBody>
        </p:sp>
        <p:sp>
          <p:nvSpPr>
            <p:cNvPr id="164909" name="Rectangle 45"/>
            <p:cNvSpPr>
              <a:spLocks noChangeArrowheads="1"/>
            </p:cNvSpPr>
            <p:nvPr/>
          </p:nvSpPr>
          <p:spPr bwMode="auto">
            <a:xfrm>
              <a:off x="2885" y="2291"/>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10" name="Rectangle 46"/>
            <p:cNvSpPr>
              <a:spLocks noChangeArrowheads="1"/>
            </p:cNvSpPr>
            <p:nvPr/>
          </p:nvSpPr>
          <p:spPr bwMode="auto">
            <a:xfrm>
              <a:off x="2951" y="2306"/>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11" name="Rectangle 47"/>
            <p:cNvSpPr>
              <a:spLocks noChangeArrowheads="1"/>
            </p:cNvSpPr>
            <p:nvPr/>
          </p:nvSpPr>
          <p:spPr bwMode="auto">
            <a:xfrm>
              <a:off x="3029" y="2306"/>
              <a:ext cx="8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Expansion of</a:t>
              </a:r>
              <a:endParaRPr lang="en-US" altLang="en-US">
                <a:latin typeface="Times New Roman" panose="02020603050405020304" pitchFamily="18" charset="0"/>
              </a:endParaRPr>
            </a:p>
          </p:txBody>
        </p:sp>
        <p:sp>
          <p:nvSpPr>
            <p:cNvPr id="164912" name="Rectangle 48"/>
            <p:cNvSpPr>
              <a:spLocks noChangeArrowheads="1"/>
            </p:cNvSpPr>
            <p:nvPr/>
          </p:nvSpPr>
          <p:spPr bwMode="auto">
            <a:xfrm>
              <a:off x="3029" y="2471"/>
              <a:ext cx="7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market cap</a:t>
              </a:r>
              <a:endParaRPr lang="en-US" altLang="en-US">
                <a:latin typeface="Times New Roman" panose="02020603050405020304" pitchFamily="18" charset="0"/>
              </a:endParaRPr>
            </a:p>
          </p:txBody>
        </p:sp>
        <p:sp>
          <p:nvSpPr>
            <p:cNvPr id="164913" name="Rectangle 49"/>
            <p:cNvSpPr>
              <a:spLocks noChangeArrowheads="1"/>
            </p:cNvSpPr>
            <p:nvPr/>
          </p:nvSpPr>
          <p:spPr bwMode="auto">
            <a:xfrm>
              <a:off x="4253" y="2291"/>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14" name="Rectangle 50"/>
            <p:cNvSpPr>
              <a:spLocks noChangeArrowheads="1"/>
            </p:cNvSpPr>
            <p:nvPr/>
          </p:nvSpPr>
          <p:spPr bwMode="auto">
            <a:xfrm>
              <a:off x="4319" y="2306"/>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15" name="Rectangle 51"/>
            <p:cNvSpPr>
              <a:spLocks noChangeArrowheads="1"/>
            </p:cNvSpPr>
            <p:nvPr/>
          </p:nvSpPr>
          <p:spPr bwMode="auto">
            <a:xfrm>
              <a:off x="4397" y="2306"/>
              <a:ext cx="83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Expansion of</a:t>
              </a:r>
              <a:endParaRPr lang="en-US" altLang="en-US">
                <a:latin typeface="Times New Roman" panose="02020603050405020304" pitchFamily="18" charset="0"/>
              </a:endParaRPr>
            </a:p>
          </p:txBody>
        </p:sp>
        <p:sp>
          <p:nvSpPr>
            <p:cNvPr id="164916" name="Rectangle 52"/>
            <p:cNvSpPr>
              <a:spLocks noChangeArrowheads="1"/>
            </p:cNvSpPr>
            <p:nvPr/>
          </p:nvSpPr>
          <p:spPr bwMode="auto">
            <a:xfrm>
              <a:off x="4397" y="2471"/>
              <a:ext cx="39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profits</a:t>
              </a:r>
              <a:endParaRPr lang="en-US" altLang="en-US">
                <a:latin typeface="Times New Roman" panose="02020603050405020304" pitchFamily="18" charset="0"/>
              </a:endParaRPr>
            </a:p>
          </p:txBody>
        </p:sp>
      </p:grpSp>
      <p:grpSp>
        <p:nvGrpSpPr>
          <p:cNvPr id="164917" name="Group 53"/>
          <p:cNvGrpSpPr>
            <a:grpSpLocks/>
          </p:cNvGrpSpPr>
          <p:nvPr/>
        </p:nvGrpSpPr>
        <p:grpSpPr bwMode="auto">
          <a:xfrm>
            <a:off x="858838" y="3198813"/>
            <a:ext cx="1308100" cy="2057400"/>
            <a:chOff x="637" y="1679"/>
            <a:chExt cx="824" cy="1296"/>
          </a:xfrm>
        </p:grpSpPr>
        <p:sp>
          <p:nvSpPr>
            <p:cNvPr id="164918" name="Rectangle 54"/>
            <p:cNvSpPr>
              <a:spLocks noChangeArrowheads="1"/>
            </p:cNvSpPr>
            <p:nvPr/>
          </p:nvSpPr>
          <p:spPr bwMode="auto">
            <a:xfrm>
              <a:off x="789" y="1679"/>
              <a:ext cx="5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latin typeface="Arial Unicode MS" panose="020B0604020202020204" pitchFamily="34" charset="-128"/>
                </a:rPr>
                <a:t>Real Life</a:t>
              </a:r>
            </a:p>
          </p:txBody>
        </p:sp>
        <p:sp>
          <p:nvSpPr>
            <p:cNvPr id="164919" name="Rectangle 55"/>
            <p:cNvSpPr>
              <a:spLocks noChangeArrowheads="1"/>
            </p:cNvSpPr>
            <p:nvPr/>
          </p:nvSpPr>
          <p:spPr bwMode="auto">
            <a:xfrm>
              <a:off x="829" y="2297"/>
              <a:ext cx="4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Values</a:t>
              </a:r>
              <a:endParaRPr lang="en-US" altLang="en-US">
                <a:latin typeface="Times New Roman" panose="02020603050405020304" pitchFamily="18" charset="0"/>
              </a:endParaRPr>
            </a:p>
          </p:txBody>
        </p:sp>
        <p:sp>
          <p:nvSpPr>
            <p:cNvPr id="164920" name="Rectangle 56"/>
            <p:cNvSpPr>
              <a:spLocks noChangeArrowheads="1"/>
            </p:cNvSpPr>
            <p:nvPr/>
          </p:nvSpPr>
          <p:spPr bwMode="auto">
            <a:xfrm>
              <a:off x="637" y="2802"/>
              <a:ext cx="82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Assumptions</a:t>
              </a:r>
              <a:endParaRPr lang="en-US" altLang="en-US">
                <a:latin typeface="Times New Roman" panose="02020603050405020304" pitchFamily="18" charset="0"/>
              </a:endParaRPr>
            </a:p>
          </p:txBody>
        </p:sp>
      </p:grpSp>
      <p:grpSp>
        <p:nvGrpSpPr>
          <p:cNvPr id="164921" name="Group 57"/>
          <p:cNvGrpSpPr>
            <a:grpSpLocks/>
          </p:cNvGrpSpPr>
          <p:nvPr/>
        </p:nvGrpSpPr>
        <p:grpSpPr bwMode="auto">
          <a:xfrm>
            <a:off x="2312988" y="4972050"/>
            <a:ext cx="6419850" cy="839788"/>
            <a:chOff x="1553" y="2796"/>
            <a:chExt cx="4044" cy="529"/>
          </a:xfrm>
        </p:grpSpPr>
        <p:sp>
          <p:nvSpPr>
            <p:cNvPr id="164922" name="Rectangle 58"/>
            <p:cNvSpPr>
              <a:spLocks noChangeArrowheads="1"/>
            </p:cNvSpPr>
            <p:nvPr/>
          </p:nvSpPr>
          <p:spPr bwMode="auto">
            <a:xfrm>
              <a:off x="1553" y="2796"/>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23" name="Rectangle 59"/>
            <p:cNvSpPr>
              <a:spLocks noChangeArrowheads="1"/>
            </p:cNvSpPr>
            <p:nvPr/>
          </p:nvSpPr>
          <p:spPr bwMode="auto">
            <a:xfrm>
              <a:off x="1619" y="2812"/>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24" name="Rectangle 60"/>
            <p:cNvSpPr>
              <a:spLocks noChangeArrowheads="1"/>
            </p:cNvSpPr>
            <p:nvPr/>
          </p:nvSpPr>
          <p:spPr bwMode="auto">
            <a:xfrm>
              <a:off x="1697" y="2812"/>
              <a:ext cx="102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Risk is removed</a:t>
              </a:r>
              <a:endParaRPr lang="en-US" altLang="en-US">
                <a:latin typeface="Times New Roman" panose="02020603050405020304" pitchFamily="18" charset="0"/>
              </a:endParaRPr>
            </a:p>
          </p:txBody>
        </p:sp>
        <p:sp>
          <p:nvSpPr>
            <p:cNvPr id="164925" name="Rectangle 61"/>
            <p:cNvSpPr>
              <a:spLocks noChangeArrowheads="1"/>
            </p:cNvSpPr>
            <p:nvPr/>
          </p:nvSpPr>
          <p:spPr bwMode="auto">
            <a:xfrm>
              <a:off x="1553" y="2972"/>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26" name="Rectangle 62"/>
            <p:cNvSpPr>
              <a:spLocks noChangeArrowheads="1"/>
            </p:cNvSpPr>
            <p:nvPr/>
          </p:nvSpPr>
          <p:spPr bwMode="auto">
            <a:xfrm>
              <a:off x="1619" y="2987"/>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27" name="Rectangle 63"/>
            <p:cNvSpPr>
              <a:spLocks noChangeArrowheads="1"/>
            </p:cNvSpPr>
            <p:nvPr/>
          </p:nvSpPr>
          <p:spPr bwMode="auto">
            <a:xfrm>
              <a:off x="1697" y="2987"/>
              <a:ext cx="5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Speed is</a:t>
              </a:r>
              <a:endParaRPr lang="en-US" altLang="en-US">
                <a:latin typeface="Times New Roman" panose="02020603050405020304" pitchFamily="18" charset="0"/>
              </a:endParaRPr>
            </a:p>
          </p:txBody>
        </p:sp>
        <p:sp>
          <p:nvSpPr>
            <p:cNvPr id="164928" name="Rectangle 64"/>
            <p:cNvSpPr>
              <a:spLocks noChangeArrowheads="1"/>
            </p:cNvSpPr>
            <p:nvPr/>
          </p:nvSpPr>
          <p:spPr bwMode="auto">
            <a:xfrm>
              <a:off x="1697" y="3152"/>
              <a:ext cx="7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subordinate</a:t>
              </a:r>
              <a:endParaRPr lang="en-US" altLang="en-US">
                <a:latin typeface="Times New Roman" panose="02020603050405020304" pitchFamily="18" charset="0"/>
              </a:endParaRPr>
            </a:p>
          </p:txBody>
        </p:sp>
        <p:sp>
          <p:nvSpPr>
            <p:cNvPr id="164929" name="Rectangle 65"/>
            <p:cNvSpPr>
              <a:spLocks noChangeArrowheads="1"/>
            </p:cNvSpPr>
            <p:nvPr/>
          </p:nvSpPr>
          <p:spPr bwMode="auto">
            <a:xfrm>
              <a:off x="2885" y="2796"/>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30" name="Rectangle 66"/>
            <p:cNvSpPr>
              <a:spLocks noChangeArrowheads="1"/>
            </p:cNvSpPr>
            <p:nvPr/>
          </p:nvSpPr>
          <p:spPr bwMode="auto">
            <a:xfrm>
              <a:off x="2951" y="2812"/>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31" name="Rectangle 67"/>
            <p:cNvSpPr>
              <a:spLocks noChangeArrowheads="1"/>
            </p:cNvSpPr>
            <p:nvPr/>
          </p:nvSpPr>
          <p:spPr bwMode="auto">
            <a:xfrm>
              <a:off x="3029" y="2812"/>
              <a:ext cx="110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Risk is embraced</a:t>
              </a:r>
              <a:endParaRPr lang="en-US" altLang="en-US">
                <a:latin typeface="Times New Roman" panose="02020603050405020304" pitchFamily="18" charset="0"/>
              </a:endParaRPr>
            </a:p>
          </p:txBody>
        </p:sp>
        <p:sp>
          <p:nvSpPr>
            <p:cNvPr id="164932" name="Rectangle 68"/>
            <p:cNvSpPr>
              <a:spLocks noChangeArrowheads="1"/>
            </p:cNvSpPr>
            <p:nvPr/>
          </p:nvSpPr>
          <p:spPr bwMode="auto">
            <a:xfrm>
              <a:off x="2885" y="2972"/>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33" name="Rectangle 69"/>
            <p:cNvSpPr>
              <a:spLocks noChangeArrowheads="1"/>
            </p:cNvSpPr>
            <p:nvPr/>
          </p:nvSpPr>
          <p:spPr bwMode="auto">
            <a:xfrm>
              <a:off x="2951" y="2987"/>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34" name="Rectangle 70"/>
            <p:cNvSpPr>
              <a:spLocks noChangeArrowheads="1"/>
            </p:cNvSpPr>
            <p:nvPr/>
          </p:nvSpPr>
          <p:spPr bwMode="auto">
            <a:xfrm>
              <a:off x="3029" y="2987"/>
              <a:ext cx="78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Speed is life</a:t>
              </a:r>
              <a:endParaRPr lang="en-US" altLang="en-US">
                <a:latin typeface="Times New Roman" panose="02020603050405020304" pitchFamily="18" charset="0"/>
              </a:endParaRPr>
            </a:p>
          </p:txBody>
        </p:sp>
        <p:sp>
          <p:nvSpPr>
            <p:cNvPr id="164935" name="Rectangle 71"/>
            <p:cNvSpPr>
              <a:spLocks noChangeArrowheads="1"/>
            </p:cNvSpPr>
            <p:nvPr/>
          </p:nvSpPr>
          <p:spPr bwMode="auto">
            <a:xfrm>
              <a:off x="4253" y="2796"/>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36" name="Rectangle 72"/>
            <p:cNvSpPr>
              <a:spLocks noChangeArrowheads="1"/>
            </p:cNvSpPr>
            <p:nvPr/>
          </p:nvSpPr>
          <p:spPr bwMode="auto">
            <a:xfrm>
              <a:off x="4319" y="2812"/>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37" name="Rectangle 73"/>
            <p:cNvSpPr>
              <a:spLocks noChangeArrowheads="1"/>
            </p:cNvSpPr>
            <p:nvPr/>
          </p:nvSpPr>
          <p:spPr bwMode="auto">
            <a:xfrm>
              <a:off x="4397" y="2812"/>
              <a:ext cx="104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Risk is mitigated</a:t>
              </a:r>
              <a:endParaRPr lang="en-US" altLang="en-US">
                <a:latin typeface="Times New Roman" panose="02020603050405020304" pitchFamily="18" charset="0"/>
              </a:endParaRPr>
            </a:p>
          </p:txBody>
        </p:sp>
        <p:sp>
          <p:nvSpPr>
            <p:cNvPr id="164938" name="Rectangle 74"/>
            <p:cNvSpPr>
              <a:spLocks noChangeArrowheads="1"/>
            </p:cNvSpPr>
            <p:nvPr/>
          </p:nvSpPr>
          <p:spPr bwMode="auto">
            <a:xfrm>
              <a:off x="4253" y="2972"/>
              <a:ext cx="6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latin typeface="Symbol" panose="05050102010706020507" pitchFamily="18" charset="2"/>
                </a:rPr>
                <a:t>·</a:t>
              </a:r>
              <a:endParaRPr lang="en-US" altLang="en-US">
                <a:latin typeface="Times New Roman" panose="02020603050405020304" pitchFamily="18" charset="0"/>
              </a:endParaRPr>
            </a:p>
          </p:txBody>
        </p:sp>
        <p:sp>
          <p:nvSpPr>
            <p:cNvPr id="164939" name="Rectangle 75"/>
            <p:cNvSpPr>
              <a:spLocks noChangeArrowheads="1"/>
            </p:cNvSpPr>
            <p:nvPr/>
          </p:nvSpPr>
          <p:spPr bwMode="auto">
            <a:xfrm>
              <a:off x="4319" y="2987"/>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 </a:t>
              </a:r>
              <a:endParaRPr lang="en-US" altLang="en-US">
                <a:latin typeface="Times New Roman" panose="02020603050405020304" pitchFamily="18" charset="0"/>
              </a:endParaRPr>
            </a:p>
          </p:txBody>
        </p:sp>
        <p:sp>
          <p:nvSpPr>
            <p:cNvPr id="164940" name="Rectangle 76"/>
            <p:cNvSpPr>
              <a:spLocks noChangeArrowheads="1"/>
            </p:cNvSpPr>
            <p:nvPr/>
          </p:nvSpPr>
          <p:spPr bwMode="auto">
            <a:xfrm>
              <a:off x="4397" y="2987"/>
              <a:ext cx="120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800">
                  <a:solidFill>
                    <a:srgbClr val="000000"/>
                  </a:solidFill>
                </a:rPr>
                <a:t>Speed is important</a:t>
              </a:r>
              <a:endParaRPr lang="en-US" altLang="en-US">
                <a:latin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164871"/>
                                        </p:tgtEl>
                                        <p:attrNameLst>
                                          <p:attrName>style.visibility</p:attrName>
                                        </p:attrNameLst>
                                      </p:cBhvr>
                                      <p:to>
                                        <p:strVal val="visible"/>
                                      </p:to>
                                    </p:set>
                                    <p:anim calcmode="lin" valueType="num">
                                      <p:cBhvr additive="base">
                                        <p:cTn id="7" dur="500" fill="hold"/>
                                        <p:tgtEl>
                                          <p:spTgt spid="164871"/>
                                        </p:tgtEl>
                                        <p:attrNameLst>
                                          <p:attrName>ppt_x</p:attrName>
                                        </p:attrNameLst>
                                      </p:cBhvr>
                                      <p:tavLst>
                                        <p:tav tm="0">
                                          <p:val>
                                            <p:strVal val="1+#ppt_w/2"/>
                                          </p:val>
                                        </p:tav>
                                        <p:tav tm="100000">
                                          <p:val>
                                            <p:strVal val="#ppt_x"/>
                                          </p:val>
                                        </p:tav>
                                      </p:tavLst>
                                    </p:anim>
                                    <p:anim calcmode="lin" valueType="num">
                                      <p:cBhvr additive="base">
                                        <p:cTn id="8" dur="500" fill="hold"/>
                                        <p:tgtEl>
                                          <p:spTgt spid="16487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64917"/>
                                        </p:tgtEl>
                                        <p:attrNameLst>
                                          <p:attrName>style.visibility</p:attrName>
                                        </p:attrNameLst>
                                      </p:cBhvr>
                                      <p:to>
                                        <p:strVal val="visible"/>
                                      </p:to>
                                    </p:set>
                                    <p:anim calcmode="lin" valueType="num">
                                      <p:cBhvr additive="base">
                                        <p:cTn id="13" dur="500" fill="hold"/>
                                        <p:tgtEl>
                                          <p:spTgt spid="164917"/>
                                        </p:tgtEl>
                                        <p:attrNameLst>
                                          <p:attrName>ppt_x</p:attrName>
                                        </p:attrNameLst>
                                      </p:cBhvr>
                                      <p:tavLst>
                                        <p:tav tm="0">
                                          <p:val>
                                            <p:strVal val="#ppt_x"/>
                                          </p:val>
                                        </p:tav>
                                        <p:tav tm="100000">
                                          <p:val>
                                            <p:strVal val="#ppt_x"/>
                                          </p:val>
                                        </p:tav>
                                      </p:tavLst>
                                    </p:anim>
                                    <p:anim calcmode="lin" valueType="num">
                                      <p:cBhvr additive="base">
                                        <p:cTn id="14" dur="500" fill="hold"/>
                                        <p:tgtEl>
                                          <p:spTgt spid="164917"/>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164866"/>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2" fill="hold" nodeType="clickEffect">
                                  <p:stCondLst>
                                    <p:cond delay="0"/>
                                  </p:stCondLst>
                                  <p:childTnLst>
                                    <p:set>
                                      <p:cBhvr>
                                        <p:cTn id="21" dur="1" fill="hold">
                                          <p:stCondLst>
                                            <p:cond delay="0"/>
                                          </p:stCondLst>
                                        </p:cTn>
                                        <p:tgtEl>
                                          <p:spTgt spid="164876"/>
                                        </p:tgtEl>
                                        <p:attrNameLst>
                                          <p:attrName>style.visibility</p:attrName>
                                        </p:attrNameLst>
                                      </p:cBhvr>
                                      <p:to>
                                        <p:strVal val="visible"/>
                                      </p:to>
                                    </p:set>
                                    <p:anim calcmode="lin" valueType="num">
                                      <p:cBhvr additive="base">
                                        <p:cTn id="22" dur="500" fill="hold"/>
                                        <p:tgtEl>
                                          <p:spTgt spid="164876"/>
                                        </p:tgtEl>
                                        <p:attrNameLst>
                                          <p:attrName>ppt_x</p:attrName>
                                        </p:attrNameLst>
                                      </p:cBhvr>
                                      <p:tavLst>
                                        <p:tav tm="0">
                                          <p:val>
                                            <p:strVal val="1+#ppt_w/2"/>
                                          </p:val>
                                        </p:tav>
                                        <p:tav tm="100000">
                                          <p:val>
                                            <p:strVal val="#ppt_x"/>
                                          </p:val>
                                        </p:tav>
                                      </p:tavLst>
                                    </p:anim>
                                    <p:anim calcmode="lin" valueType="num">
                                      <p:cBhvr additive="base">
                                        <p:cTn id="23" dur="500" fill="hold"/>
                                        <p:tgtEl>
                                          <p:spTgt spid="164876"/>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nodeType="clickEffect">
                                  <p:stCondLst>
                                    <p:cond delay="0"/>
                                  </p:stCondLst>
                                  <p:childTnLst>
                                    <p:set>
                                      <p:cBhvr>
                                        <p:cTn id="27" dur="1" fill="hold">
                                          <p:stCondLst>
                                            <p:cond delay="0"/>
                                          </p:stCondLst>
                                        </p:cTn>
                                        <p:tgtEl>
                                          <p:spTgt spid="164904"/>
                                        </p:tgtEl>
                                        <p:attrNameLst>
                                          <p:attrName>style.visibility</p:attrName>
                                        </p:attrNameLst>
                                      </p:cBhvr>
                                      <p:to>
                                        <p:strVal val="visible"/>
                                      </p:to>
                                    </p:set>
                                    <p:anim calcmode="lin" valueType="num">
                                      <p:cBhvr additive="base">
                                        <p:cTn id="28" dur="500" fill="hold"/>
                                        <p:tgtEl>
                                          <p:spTgt spid="164904"/>
                                        </p:tgtEl>
                                        <p:attrNameLst>
                                          <p:attrName>ppt_x</p:attrName>
                                        </p:attrNameLst>
                                      </p:cBhvr>
                                      <p:tavLst>
                                        <p:tav tm="0">
                                          <p:val>
                                            <p:strVal val="1+#ppt_w/2"/>
                                          </p:val>
                                        </p:tav>
                                        <p:tav tm="100000">
                                          <p:val>
                                            <p:strVal val="#ppt_x"/>
                                          </p:val>
                                        </p:tav>
                                      </p:tavLst>
                                    </p:anim>
                                    <p:anim calcmode="lin" valueType="num">
                                      <p:cBhvr additive="base">
                                        <p:cTn id="29" dur="500" fill="hold"/>
                                        <p:tgtEl>
                                          <p:spTgt spid="164904"/>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nodeType="clickEffect">
                                  <p:stCondLst>
                                    <p:cond delay="0"/>
                                  </p:stCondLst>
                                  <p:childTnLst>
                                    <p:set>
                                      <p:cBhvr>
                                        <p:cTn id="33" dur="1" fill="hold">
                                          <p:stCondLst>
                                            <p:cond delay="0"/>
                                          </p:stCondLst>
                                        </p:cTn>
                                        <p:tgtEl>
                                          <p:spTgt spid="164921"/>
                                        </p:tgtEl>
                                        <p:attrNameLst>
                                          <p:attrName>style.visibility</p:attrName>
                                        </p:attrNameLst>
                                      </p:cBhvr>
                                      <p:to>
                                        <p:strVal val="visible"/>
                                      </p:to>
                                    </p:set>
                                    <p:anim calcmode="lin" valueType="num">
                                      <p:cBhvr additive="base">
                                        <p:cTn id="34" dur="500" fill="hold"/>
                                        <p:tgtEl>
                                          <p:spTgt spid="164921"/>
                                        </p:tgtEl>
                                        <p:attrNameLst>
                                          <p:attrName>ppt_x</p:attrName>
                                        </p:attrNameLst>
                                      </p:cBhvr>
                                      <p:tavLst>
                                        <p:tav tm="0">
                                          <p:val>
                                            <p:strVal val="1+#ppt_w/2"/>
                                          </p:val>
                                        </p:tav>
                                        <p:tav tm="100000">
                                          <p:val>
                                            <p:strVal val="#ppt_x"/>
                                          </p:val>
                                        </p:tav>
                                      </p:tavLst>
                                    </p:anim>
                                    <p:anim calcmode="lin" valueType="num">
                                      <p:cBhvr additive="base">
                                        <p:cTn id="35" dur="500" fill="hold"/>
                                        <p:tgtEl>
                                          <p:spTgt spid="1649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8C5D985F-CE59-4D1F-8FFA-CE6FB6182516}" type="slidenum">
              <a:rPr lang="en-US" altLang="en-US"/>
              <a:pPr/>
              <a:t>22</a:t>
            </a:fld>
            <a:endParaRPr lang="en-US" altLang="en-US" sz="1400"/>
          </a:p>
        </p:txBody>
      </p:sp>
      <p:sp>
        <p:nvSpPr>
          <p:cNvPr id="166914" name="Rectangle 2"/>
          <p:cNvSpPr>
            <a:spLocks noGrp="1" noChangeArrowheads="1"/>
          </p:cNvSpPr>
          <p:nvPr>
            <p:ph type="title"/>
          </p:nvPr>
        </p:nvSpPr>
        <p:spPr>
          <a:xfrm>
            <a:off x="990600" y="914400"/>
            <a:ext cx="7543800" cy="1524000"/>
          </a:xfrm>
        </p:spPr>
        <p:txBody>
          <a:bodyPr/>
          <a:lstStyle/>
          <a:p>
            <a:pPr algn="ctr"/>
            <a:r>
              <a:rPr lang="en-US" altLang="en-US"/>
              <a:t>Understanding Who You Are Negotiating With</a:t>
            </a:r>
            <a:br>
              <a:rPr lang="en-US" altLang="en-US"/>
            </a:br>
            <a:r>
              <a:rPr lang="en-US" altLang="en-US" sz="2800" i="1"/>
              <a:t>Critical Deal Topics</a:t>
            </a:r>
          </a:p>
        </p:txBody>
      </p:sp>
      <p:graphicFrame>
        <p:nvGraphicFramePr>
          <p:cNvPr id="166915" name="Object 3"/>
          <p:cNvGraphicFramePr>
            <a:graphicFrameLocks noChangeAspect="1"/>
          </p:cNvGraphicFramePr>
          <p:nvPr>
            <p:ph type="chart" idx="1"/>
          </p:nvPr>
        </p:nvGraphicFramePr>
        <p:xfrm>
          <a:off x="0" y="2362200"/>
          <a:ext cx="10515600" cy="4495800"/>
        </p:xfrm>
        <a:graphic>
          <a:graphicData uri="http://schemas.openxmlformats.org/presentationml/2006/ole">
            <mc:AlternateContent xmlns:mc="http://schemas.openxmlformats.org/markup-compatibility/2006">
              <mc:Choice xmlns:v="urn:schemas-microsoft-com:vml" Requires="v">
                <p:oleObj spid="_x0000_s166916" name="Chart" r:id="rId4" imgW="8439302" imgH="4114800" progId="MSGraph.Chart.5">
                  <p:embed followColorScheme="full"/>
                </p:oleObj>
              </mc:Choice>
              <mc:Fallback>
                <p:oleObj name="Chart" r:id="rId4" imgW="8439302" imgH="4114800" progId="MSGraph.Chart.5">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362200"/>
                        <a:ext cx="10515600" cy="4495800"/>
                      </a:xfrm>
                      <a:prstGeom prst="rect">
                        <a:avLst/>
                      </a:prstGeom>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5482E6A9-AA46-4A7D-9325-83F05A8C4FA3}" type="slidenum">
              <a:rPr lang="en-US" altLang="en-US"/>
              <a:pPr/>
              <a:t>23</a:t>
            </a:fld>
            <a:endParaRPr lang="en-US" altLang="en-US" sz="1400"/>
          </a:p>
        </p:txBody>
      </p:sp>
      <p:sp>
        <p:nvSpPr>
          <p:cNvPr id="155650" name="Rectangle 2"/>
          <p:cNvSpPr>
            <a:spLocks noGrp="1" noChangeArrowheads="1"/>
          </p:cNvSpPr>
          <p:nvPr>
            <p:ph type="title"/>
          </p:nvPr>
        </p:nvSpPr>
        <p:spPr>
          <a:xfrm>
            <a:off x="1371600" y="1219200"/>
            <a:ext cx="7772400" cy="1143000"/>
          </a:xfrm>
        </p:spPr>
        <p:txBody>
          <a:bodyPr/>
          <a:lstStyle/>
          <a:p>
            <a:pPr algn="ctr"/>
            <a:r>
              <a:rPr lang="en-US" altLang="en-US" sz="4000">
                <a:latin typeface="Comic Sans MS" panose="030F0702030302020204" pitchFamily="66" charset="0"/>
              </a:rPr>
              <a:t/>
            </a:r>
            <a:br>
              <a:rPr lang="en-US" altLang="en-US" sz="4000">
                <a:latin typeface="Comic Sans MS" panose="030F0702030302020204" pitchFamily="66" charset="0"/>
              </a:rPr>
            </a:br>
            <a:r>
              <a:rPr lang="en-US" altLang="en-US" sz="4000">
                <a:latin typeface="Comic Sans MS" panose="030F0702030302020204" pitchFamily="66" charset="0"/>
              </a:rPr>
              <a:t> </a:t>
            </a:r>
            <a:r>
              <a:rPr lang="en-US" altLang="en-US" sz="4000" b="1">
                <a:latin typeface="Comic Sans MS" panose="030F0702030302020204" pitchFamily="66" charset="0"/>
              </a:rPr>
              <a:t>Typical Points of Contention – </a:t>
            </a:r>
            <a:br>
              <a:rPr lang="en-US" altLang="en-US" sz="4000" b="1">
                <a:latin typeface="Comic Sans MS" panose="030F0702030302020204" pitchFamily="66" charset="0"/>
              </a:rPr>
            </a:br>
            <a:r>
              <a:rPr lang="en-US" altLang="en-US" sz="4000" b="1">
                <a:latin typeface="Comic Sans MS" panose="030F0702030302020204" pitchFamily="66" charset="0"/>
              </a:rPr>
              <a:t>Critical Deal Topics</a:t>
            </a:r>
          </a:p>
        </p:txBody>
      </p:sp>
      <p:sp>
        <p:nvSpPr>
          <p:cNvPr id="155651" name="Rectangle 3"/>
          <p:cNvSpPr>
            <a:spLocks noGrp="1" noChangeArrowheads="1"/>
          </p:cNvSpPr>
          <p:nvPr>
            <p:ph type="body" idx="1"/>
          </p:nvPr>
        </p:nvSpPr>
        <p:spPr>
          <a:xfrm>
            <a:off x="990600" y="2667000"/>
            <a:ext cx="7848600" cy="3549650"/>
          </a:xfrm>
        </p:spPr>
        <p:txBody>
          <a:bodyPr/>
          <a:lstStyle/>
          <a:p>
            <a:r>
              <a:rPr lang="en-US" altLang="en-US" sz="4000">
                <a:latin typeface="Comic Sans MS" panose="030F0702030302020204" pitchFamily="66" charset="0"/>
              </a:rPr>
              <a:t>Intellectual Property</a:t>
            </a:r>
          </a:p>
          <a:p>
            <a:r>
              <a:rPr lang="en-US" altLang="en-US" sz="4000">
                <a:latin typeface="Comic Sans MS" panose="030F0702030302020204" pitchFamily="66" charset="0"/>
              </a:rPr>
              <a:t>Publication</a:t>
            </a:r>
          </a:p>
          <a:p>
            <a:r>
              <a:rPr lang="en-US" altLang="en-US" sz="4000">
                <a:latin typeface="Comic Sans MS" panose="030F0702030302020204" pitchFamily="66" charset="0"/>
              </a:rPr>
              <a:t>Confidentiality </a:t>
            </a:r>
          </a:p>
          <a:p>
            <a:r>
              <a:rPr lang="en-US" altLang="en-US" sz="4000">
                <a:latin typeface="Comic Sans MS" panose="030F0702030302020204" pitchFamily="66" charset="0"/>
              </a:rPr>
              <a:t>Indemnification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DB1EAD5E-FE65-4FEF-9B54-0DA8C49CBCAB}" type="slidenum">
              <a:rPr lang="en-US" altLang="en-US"/>
              <a:pPr/>
              <a:t>24</a:t>
            </a:fld>
            <a:endParaRPr lang="en-US" altLang="en-US" sz="1400"/>
          </a:p>
        </p:txBody>
      </p:sp>
      <p:sp>
        <p:nvSpPr>
          <p:cNvPr id="200706" name="Rectangle 2"/>
          <p:cNvSpPr>
            <a:spLocks noGrp="1" noChangeArrowheads="1"/>
          </p:cNvSpPr>
          <p:nvPr>
            <p:ph type="title"/>
          </p:nvPr>
        </p:nvSpPr>
        <p:spPr>
          <a:xfrm>
            <a:off x="838200" y="990600"/>
            <a:ext cx="7772400" cy="1600200"/>
          </a:xfrm>
        </p:spPr>
        <p:txBody>
          <a:bodyPr/>
          <a:lstStyle/>
          <a:p>
            <a:pPr algn="ctr"/>
            <a:r>
              <a:rPr lang="en-US" altLang="en-US" b="1">
                <a:latin typeface="Comic Sans MS" panose="030F0702030302020204" pitchFamily="66" charset="0"/>
                <a:cs typeface="Arial" panose="020B0604020202020204" pitchFamily="34" charset="0"/>
              </a:rPr>
              <a:t> </a:t>
            </a:r>
            <a:br>
              <a:rPr lang="en-US" altLang="en-US" b="1">
                <a:latin typeface="Comic Sans MS" panose="030F0702030302020204" pitchFamily="66" charset="0"/>
                <a:cs typeface="Arial" panose="020B0604020202020204" pitchFamily="34" charset="0"/>
              </a:rPr>
            </a:br>
            <a:r>
              <a:rPr lang="en-US" altLang="en-US" b="1">
                <a:latin typeface="Comic Sans MS" panose="030F0702030302020204" pitchFamily="66" charset="0"/>
                <a:cs typeface="Arial" panose="020B0604020202020204" pitchFamily="34" charset="0"/>
              </a:rPr>
              <a:t>Intellectual Property Concerns</a:t>
            </a:r>
            <a:r>
              <a:rPr lang="en-US" altLang="en-US">
                <a:latin typeface="Comic Sans MS" panose="030F0702030302020204" pitchFamily="66" charset="0"/>
                <a:cs typeface="Arial" panose="020B0604020202020204" pitchFamily="34" charset="0"/>
              </a:rPr>
              <a:t> </a:t>
            </a:r>
            <a:br>
              <a:rPr lang="en-US" altLang="en-US">
                <a:latin typeface="Comic Sans MS" panose="030F0702030302020204" pitchFamily="66" charset="0"/>
                <a:cs typeface="Arial" panose="020B0604020202020204" pitchFamily="34" charset="0"/>
              </a:rPr>
            </a:br>
            <a:endParaRPr lang="en-US" altLang="en-US" sz="2000" b="1">
              <a:solidFill>
                <a:srgbClr val="FF0000"/>
              </a:solidFill>
              <a:latin typeface="Comic Sans MS" panose="030F0702030302020204" pitchFamily="66" charset="0"/>
              <a:cs typeface="Arial" panose="020B0604020202020204" pitchFamily="34" charset="0"/>
            </a:endParaRPr>
          </a:p>
        </p:txBody>
      </p:sp>
      <p:sp>
        <p:nvSpPr>
          <p:cNvPr id="200707" name="Rectangle 3"/>
          <p:cNvSpPr>
            <a:spLocks noGrp="1" noChangeArrowheads="1"/>
          </p:cNvSpPr>
          <p:nvPr>
            <p:ph type="body" idx="1"/>
          </p:nvPr>
        </p:nvSpPr>
        <p:spPr>
          <a:xfrm>
            <a:off x="685800" y="2133600"/>
            <a:ext cx="8153400" cy="4083050"/>
          </a:xfrm>
        </p:spPr>
        <p:txBody>
          <a:bodyPr/>
          <a:lstStyle/>
          <a:p>
            <a:pPr>
              <a:lnSpc>
                <a:spcPct val="90000"/>
              </a:lnSpc>
            </a:pPr>
            <a:r>
              <a:rPr lang="en-US" altLang="en-US">
                <a:latin typeface="Comic Sans MS" panose="030F0702030302020204" pitchFamily="66" charset="0"/>
                <a:cs typeface="Arial" panose="020B0604020202020204" pitchFamily="34" charset="0"/>
              </a:rPr>
              <a:t>IP Ownership and Inventorship</a:t>
            </a:r>
          </a:p>
          <a:p>
            <a:pPr lvl="1">
              <a:lnSpc>
                <a:spcPct val="90000"/>
              </a:lnSpc>
            </a:pPr>
            <a:r>
              <a:rPr lang="en-US" altLang="en-US">
                <a:latin typeface="Comic Sans MS" panose="030F0702030302020204" pitchFamily="66" charset="0"/>
              </a:rPr>
              <a:t>A</a:t>
            </a:r>
            <a:r>
              <a:rPr lang="en-US" altLang="en-US" sz="3200">
                <a:latin typeface="Comic Sans MS" panose="030F0702030302020204" pitchFamily="66" charset="0"/>
              </a:rPr>
              <a:t>ll 3 Entities Agree: </a:t>
            </a:r>
          </a:p>
          <a:p>
            <a:pPr lvl="2">
              <a:lnSpc>
                <a:spcPct val="90000"/>
              </a:lnSpc>
            </a:pPr>
            <a:r>
              <a:rPr lang="en-US" altLang="en-US" sz="3200">
                <a:latin typeface="Comic Sans MS" panose="030F0702030302020204" pitchFamily="66" charset="0"/>
              </a:rPr>
              <a:t> Inventorship follows U.S. Patent Law</a:t>
            </a:r>
          </a:p>
          <a:p>
            <a:pPr lvl="2">
              <a:lnSpc>
                <a:spcPct val="90000"/>
              </a:lnSpc>
            </a:pPr>
            <a:r>
              <a:rPr lang="en-US" altLang="en-US" sz="3200">
                <a:latin typeface="Comic Sans MS" panose="030F0702030302020204" pitchFamily="66" charset="0"/>
              </a:rPr>
              <a:t> Rule: Creator owns data/IP</a:t>
            </a:r>
          </a:p>
          <a:p>
            <a:pPr lvl="3">
              <a:lnSpc>
                <a:spcPct val="90000"/>
              </a:lnSpc>
            </a:pPr>
            <a:r>
              <a:rPr lang="en-US" altLang="en-US" sz="3200">
                <a:latin typeface="Comic Sans MS" panose="030F0702030302020204" pitchFamily="66" charset="0"/>
              </a:rPr>
              <a:t> Exception: Clinical Trial Agreement</a:t>
            </a:r>
          </a:p>
          <a:p>
            <a:pPr lvl="2">
              <a:lnSpc>
                <a:spcPct val="90000"/>
              </a:lnSpc>
            </a:pPr>
            <a:r>
              <a:rPr lang="en-US" altLang="en-US" sz="3200">
                <a:latin typeface="Comic Sans MS" panose="030F0702030302020204" pitchFamily="66" charset="0"/>
              </a:rPr>
              <a:t> Ownership follows inventorship</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770B8E97-ED4C-43C8-B583-52E5B5F7B10C}" type="slidenum">
              <a:rPr lang="en-US" altLang="en-US"/>
              <a:pPr/>
              <a:t>25</a:t>
            </a:fld>
            <a:endParaRPr lang="en-US" altLang="en-US" sz="1400"/>
          </a:p>
        </p:txBody>
      </p:sp>
      <p:sp>
        <p:nvSpPr>
          <p:cNvPr id="242690" name="Rectangle 2"/>
          <p:cNvSpPr>
            <a:spLocks noGrp="1" noChangeArrowheads="1"/>
          </p:cNvSpPr>
          <p:nvPr>
            <p:ph type="title"/>
          </p:nvPr>
        </p:nvSpPr>
        <p:spPr>
          <a:xfrm>
            <a:off x="990600" y="838200"/>
            <a:ext cx="7848600" cy="1447800"/>
          </a:xfrm>
        </p:spPr>
        <p:txBody>
          <a:bodyPr/>
          <a:lstStyle/>
          <a:p>
            <a:pPr algn="ctr"/>
            <a:r>
              <a:rPr lang="en-US" altLang="en-US" sz="4800" b="1">
                <a:latin typeface="Comic Sans MS" panose="030F0702030302020204" pitchFamily="66" charset="0"/>
              </a:rPr>
              <a:t>How is Inventorship Determined?</a:t>
            </a:r>
          </a:p>
        </p:txBody>
      </p:sp>
      <p:sp>
        <p:nvSpPr>
          <p:cNvPr id="242691" name="Rectangle 3"/>
          <p:cNvSpPr>
            <a:spLocks noGrp="1" noChangeArrowheads="1"/>
          </p:cNvSpPr>
          <p:nvPr>
            <p:ph type="body" idx="1"/>
          </p:nvPr>
        </p:nvSpPr>
        <p:spPr>
          <a:xfrm>
            <a:off x="990600" y="2438400"/>
            <a:ext cx="7848600" cy="3778250"/>
          </a:xfrm>
        </p:spPr>
        <p:txBody>
          <a:bodyPr/>
          <a:lstStyle/>
          <a:p>
            <a:pPr>
              <a:lnSpc>
                <a:spcPct val="90000"/>
              </a:lnSpc>
            </a:pPr>
            <a:r>
              <a:rPr lang="en-US" altLang="en-US" sz="3600">
                <a:latin typeface="Comic Sans MS" panose="030F0702030302020204" pitchFamily="66" charset="0"/>
              </a:rPr>
              <a:t>Definition</a:t>
            </a:r>
          </a:p>
          <a:p>
            <a:pPr lvl="1">
              <a:lnSpc>
                <a:spcPct val="90000"/>
              </a:lnSpc>
            </a:pPr>
            <a:r>
              <a:rPr lang="en-US" altLang="en-US" sz="3200">
                <a:latin typeface="Comic Sans MS" panose="030F0702030302020204" pitchFamily="66" charset="0"/>
              </a:rPr>
              <a:t>According to US Patent Law</a:t>
            </a:r>
          </a:p>
          <a:p>
            <a:pPr lvl="1">
              <a:lnSpc>
                <a:spcPct val="90000"/>
              </a:lnSpc>
            </a:pPr>
            <a:r>
              <a:rPr lang="en-US" altLang="en-US" sz="3200">
                <a:latin typeface="Comic Sans MS" panose="030F0702030302020204" pitchFamily="66" charset="0"/>
              </a:rPr>
              <a:t>Different from authorship</a:t>
            </a:r>
          </a:p>
          <a:p>
            <a:pPr>
              <a:lnSpc>
                <a:spcPct val="90000"/>
              </a:lnSpc>
            </a:pPr>
            <a:r>
              <a:rPr lang="en-US" altLang="en-US" sz="3600">
                <a:latin typeface="Comic Sans MS" panose="030F0702030302020204" pitchFamily="66" charset="0"/>
              </a:rPr>
              <a:t>Why can’t UTSA decide in advance who the inventor will be for IP resulting from the research</a:t>
            </a:r>
          </a:p>
          <a:p>
            <a:pPr>
              <a:lnSpc>
                <a:spcPct val="90000"/>
              </a:lnSpc>
            </a:pPr>
            <a:endParaRPr lang="en-US" altLang="en-US" sz="3600">
              <a:latin typeface="Comic Sans MS" panose="030F0702030302020204"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1FC7FE35-A68E-47ED-8600-5EF2E42FD1A1}" type="slidenum">
              <a:rPr lang="en-US" altLang="en-US"/>
              <a:pPr/>
              <a:t>26</a:t>
            </a:fld>
            <a:endParaRPr lang="en-US" altLang="en-US" sz="1400"/>
          </a:p>
        </p:txBody>
      </p:sp>
      <p:sp>
        <p:nvSpPr>
          <p:cNvPr id="219138" name="Rectangle 2"/>
          <p:cNvSpPr>
            <a:spLocks noGrp="1" noChangeArrowheads="1"/>
          </p:cNvSpPr>
          <p:nvPr>
            <p:ph type="title"/>
          </p:nvPr>
        </p:nvSpPr>
        <p:spPr/>
        <p:txBody>
          <a:bodyPr/>
          <a:lstStyle/>
          <a:p>
            <a:r>
              <a:rPr lang="en-US" altLang="en-US" sz="5400" b="1">
                <a:latin typeface="Comic Sans MS" panose="030F0702030302020204" pitchFamily="66" charset="0"/>
              </a:rPr>
              <a:t>Intellectual Property</a:t>
            </a:r>
            <a:r>
              <a:rPr lang="en-US" altLang="en-US" sz="5400">
                <a:latin typeface="Comic Sans MS" panose="030F0702030302020204" pitchFamily="66" charset="0"/>
              </a:rPr>
              <a:t> </a:t>
            </a:r>
          </a:p>
        </p:txBody>
      </p:sp>
      <p:sp>
        <p:nvSpPr>
          <p:cNvPr id="219139" name="Rectangle 3"/>
          <p:cNvSpPr>
            <a:spLocks noGrp="1" noChangeArrowheads="1"/>
          </p:cNvSpPr>
          <p:nvPr>
            <p:ph type="body" idx="1"/>
          </p:nvPr>
        </p:nvSpPr>
        <p:spPr>
          <a:xfrm>
            <a:off x="533400" y="2362200"/>
            <a:ext cx="8610600" cy="3702050"/>
          </a:xfrm>
        </p:spPr>
        <p:txBody>
          <a:bodyPr/>
          <a:lstStyle/>
          <a:p>
            <a:r>
              <a:rPr lang="en-US" altLang="en-US" sz="4000">
                <a:latin typeface="Comic Sans MS" panose="030F0702030302020204" pitchFamily="66" charset="0"/>
              </a:rPr>
              <a:t>Should be Treated Same for All Agreements</a:t>
            </a:r>
          </a:p>
          <a:p>
            <a:pPr lvl="1"/>
            <a:r>
              <a:rPr lang="en-US" altLang="en-US" sz="3600">
                <a:latin typeface="Comic Sans MS" panose="030F0702030302020204" pitchFamily="66" charset="0"/>
              </a:rPr>
              <a:t>Sponsored Research Agreement</a:t>
            </a:r>
          </a:p>
          <a:p>
            <a:pPr lvl="1"/>
            <a:r>
              <a:rPr lang="en-US" altLang="en-US" sz="3600">
                <a:latin typeface="Comic Sans MS" panose="030F0702030302020204" pitchFamily="66" charset="0"/>
              </a:rPr>
              <a:t>Material Transfer Agreement</a:t>
            </a:r>
          </a:p>
          <a:p>
            <a:pPr lvl="1"/>
            <a:r>
              <a:rPr lang="en-US" altLang="en-US" sz="3600">
                <a:latin typeface="Comic Sans MS" panose="030F0702030302020204" pitchFamily="66" charset="0"/>
              </a:rPr>
              <a:t>Clinical Trial Agreement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FB856C25-4A4D-46FC-880E-6C14620764F3}" type="slidenum">
              <a:rPr lang="en-US" altLang="en-US"/>
              <a:pPr/>
              <a:t>27</a:t>
            </a:fld>
            <a:endParaRPr lang="en-US" altLang="en-US" sz="1400"/>
          </a:p>
        </p:txBody>
      </p:sp>
      <p:sp>
        <p:nvSpPr>
          <p:cNvPr id="223234" name="Rectangle 2"/>
          <p:cNvSpPr>
            <a:spLocks noGrp="1" noChangeArrowheads="1"/>
          </p:cNvSpPr>
          <p:nvPr>
            <p:ph type="title"/>
          </p:nvPr>
        </p:nvSpPr>
        <p:spPr>
          <a:xfrm>
            <a:off x="0" y="1066800"/>
            <a:ext cx="9144000" cy="1143000"/>
          </a:xfrm>
        </p:spPr>
        <p:txBody>
          <a:bodyPr/>
          <a:lstStyle/>
          <a:p>
            <a:pPr algn="ctr"/>
            <a:r>
              <a:rPr lang="en-US" altLang="en-US" sz="4800" b="1">
                <a:latin typeface="Comic Sans MS" panose="030F0702030302020204" pitchFamily="66" charset="0"/>
              </a:rPr>
              <a:t>Ideal IP Clause </a:t>
            </a:r>
            <a:br>
              <a:rPr lang="en-US" altLang="en-US" sz="4800" b="1">
                <a:latin typeface="Comic Sans MS" panose="030F0702030302020204" pitchFamily="66" charset="0"/>
              </a:rPr>
            </a:br>
            <a:r>
              <a:rPr lang="en-US" altLang="en-US" sz="4800" b="1">
                <a:latin typeface="Comic Sans MS" panose="030F0702030302020204" pitchFamily="66" charset="0"/>
              </a:rPr>
              <a:t>for All Agreements</a:t>
            </a:r>
          </a:p>
        </p:txBody>
      </p:sp>
      <p:sp>
        <p:nvSpPr>
          <p:cNvPr id="223235" name="Rectangle 3"/>
          <p:cNvSpPr>
            <a:spLocks noGrp="1" noChangeArrowheads="1"/>
          </p:cNvSpPr>
          <p:nvPr>
            <p:ph type="body" idx="1"/>
          </p:nvPr>
        </p:nvSpPr>
        <p:spPr>
          <a:xfrm>
            <a:off x="381000" y="2286000"/>
            <a:ext cx="9144000" cy="4953000"/>
          </a:xfrm>
        </p:spPr>
        <p:txBody>
          <a:bodyPr/>
          <a:lstStyle/>
          <a:p>
            <a:r>
              <a:rPr lang="en-US" altLang="en-US" sz="3600">
                <a:latin typeface="Comic Sans MS" panose="030F0702030302020204" pitchFamily="66" charset="0"/>
              </a:rPr>
              <a:t>What you invent is yours</a:t>
            </a:r>
          </a:p>
          <a:p>
            <a:r>
              <a:rPr lang="en-US" altLang="en-US" sz="3600">
                <a:latin typeface="Comic Sans MS" panose="030F0702030302020204" pitchFamily="66" charset="0"/>
              </a:rPr>
              <a:t>What I invent is mine </a:t>
            </a:r>
          </a:p>
          <a:p>
            <a:r>
              <a:rPr lang="en-US" altLang="en-US" sz="3600">
                <a:latin typeface="Comic Sans MS" panose="030F0702030302020204" pitchFamily="66" charset="0"/>
              </a:rPr>
              <a:t>What we jointly invent is jointly owned</a:t>
            </a:r>
          </a:p>
          <a:p>
            <a:r>
              <a:rPr lang="en-US" altLang="en-US" sz="3600">
                <a:latin typeface="Comic Sans MS" panose="030F0702030302020204" pitchFamily="66" charset="0"/>
              </a:rPr>
              <a:t>Inventorship follows US patent law</a:t>
            </a:r>
          </a:p>
          <a:p>
            <a:r>
              <a:rPr lang="en-US" altLang="en-US" sz="3600">
                <a:latin typeface="Comic Sans MS" panose="030F0702030302020204" pitchFamily="66" charset="0"/>
              </a:rPr>
              <a:t>Ownership follows inventorship</a:t>
            </a:r>
          </a:p>
          <a:p>
            <a:r>
              <a:rPr lang="en-US" altLang="en-US" sz="3600">
                <a:latin typeface="Comic Sans MS" panose="030F0702030302020204" pitchFamily="66" charset="0"/>
              </a:rPr>
              <a:t>$$$ does NOT equal ownership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F395F376-6723-4708-824A-25D9ACDFD1EC}" type="slidenum">
              <a:rPr lang="en-US" altLang="en-US"/>
              <a:pPr/>
              <a:t>28</a:t>
            </a:fld>
            <a:endParaRPr lang="en-US" altLang="en-US" sz="1400"/>
          </a:p>
        </p:txBody>
      </p:sp>
      <p:sp>
        <p:nvSpPr>
          <p:cNvPr id="243714" name="Rectangle 2"/>
          <p:cNvSpPr>
            <a:spLocks noGrp="1" noChangeArrowheads="1"/>
          </p:cNvSpPr>
          <p:nvPr>
            <p:ph type="title"/>
          </p:nvPr>
        </p:nvSpPr>
        <p:spPr>
          <a:xfrm>
            <a:off x="685800" y="914400"/>
            <a:ext cx="8458200" cy="2286000"/>
          </a:xfrm>
        </p:spPr>
        <p:txBody>
          <a:bodyPr/>
          <a:lstStyle/>
          <a:p>
            <a:pPr algn="ctr"/>
            <a:r>
              <a:rPr lang="en-US" altLang="en-US">
                <a:latin typeface="Comic Sans MS" panose="030F0702030302020204" pitchFamily="66" charset="0"/>
              </a:rPr>
              <a:t> </a:t>
            </a:r>
            <a:r>
              <a:rPr lang="en-US" altLang="en-US" b="1">
                <a:latin typeface="Comic Sans MS" panose="030F0702030302020204" pitchFamily="66" charset="0"/>
              </a:rPr>
              <a:t>Why Can’t UTSA Give Unknown IP Away To Sponsor Before It Is Created?</a:t>
            </a:r>
          </a:p>
        </p:txBody>
      </p:sp>
      <p:sp>
        <p:nvSpPr>
          <p:cNvPr id="243715" name="Rectangle 3"/>
          <p:cNvSpPr>
            <a:spLocks noGrp="1" noChangeArrowheads="1"/>
          </p:cNvSpPr>
          <p:nvPr>
            <p:ph type="body" idx="1"/>
          </p:nvPr>
        </p:nvSpPr>
        <p:spPr>
          <a:xfrm>
            <a:off x="685800" y="3276600"/>
            <a:ext cx="8153400" cy="2940050"/>
          </a:xfrm>
        </p:spPr>
        <p:txBody>
          <a:bodyPr/>
          <a:lstStyle/>
          <a:p>
            <a:pPr>
              <a:lnSpc>
                <a:spcPct val="90000"/>
              </a:lnSpc>
            </a:pPr>
            <a:r>
              <a:rPr lang="en-US" altLang="en-US" sz="2800">
                <a:latin typeface="Comic Sans MS" panose="030F0702030302020204" pitchFamily="66" charset="0"/>
              </a:rPr>
              <a:t>Who owns the IP once it is created?</a:t>
            </a:r>
          </a:p>
          <a:p>
            <a:pPr lvl="1">
              <a:lnSpc>
                <a:spcPct val="90000"/>
              </a:lnSpc>
            </a:pPr>
            <a:r>
              <a:rPr lang="en-US" altLang="en-US" sz="2400">
                <a:latin typeface="Comic Sans MS" panose="030F0702030302020204" pitchFamily="66" charset="0"/>
              </a:rPr>
              <a:t>Board of Regents of The UT System </a:t>
            </a:r>
          </a:p>
          <a:p>
            <a:pPr>
              <a:lnSpc>
                <a:spcPct val="90000"/>
              </a:lnSpc>
            </a:pPr>
            <a:r>
              <a:rPr lang="en-US" altLang="en-US" sz="2800">
                <a:latin typeface="Comic Sans MS" panose="030F0702030302020204" pitchFamily="66" charset="0"/>
              </a:rPr>
              <a:t>Use of State of Texas resources, personnel and equipment</a:t>
            </a:r>
          </a:p>
          <a:p>
            <a:pPr>
              <a:lnSpc>
                <a:spcPct val="90000"/>
              </a:lnSpc>
            </a:pPr>
            <a:r>
              <a:rPr lang="en-US" altLang="en-US" sz="2800">
                <a:latin typeface="Comic Sans MS" panose="030F0702030302020204" pitchFamily="66" charset="0"/>
              </a:rPr>
              <a:t>Adequate compensation for IP</a:t>
            </a:r>
          </a:p>
          <a:p>
            <a:pPr lvl="1">
              <a:lnSpc>
                <a:spcPct val="90000"/>
              </a:lnSpc>
            </a:pPr>
            <a:r>
              <a:rPr lang="en-US" altLang="en-US" sz="2400">
                <a:latin typeface="Comic Sans MS" panose="030F0702030302020204" pitchFamily="66" charset="0"/>
              </a:rPr>
              <a:t>How can that be determined if you don’t know what the IP is?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3F593EC5-E00F-4D65-94CE-DCADB7A6142D}" type="slidenum">
              <a:rPr lang="en-US" altLang="en-US"/>
              <a:pPr/>
              <a:t>29</a:t>
            </a:fld>
            <a:endParaRPr lang="en-US" altLang="en-US" sz="1400"/>
          </a:p>
        </p:txBody>
      </p:sp>
      <p:sp>
        <p:nvSpPr>
          <p:cNvPr id="220162" name="Rectangle 2"/>
          <p:cNvSpPr>
            <a:spLocks noGrp="1" noChangeArrowheads="1"/>
          </p:cNvSpPr>
          <p:nvPr>
            <p:ph type="title"/>
          </p:nvPr>
        </p:nvSpPr>
        <p:spPr>
          <a:xfrm>
            <a:off x="609600" y="1447800"/>
            <a:ext cx="8534400" cy="685800"/>
          </a:xfrm>
        </p:spPr>
        <p:txBody>
          <a:bodyPr/>
          <a:lstStyle/>
          <a:p>
            <a:pPr algn="ctr"/>
            <a:r>
              <a:rPr lang="en-US" altLang="en-US" sz="4000" b="1">
                <a:latin typeface="Comic Sans MS" panose="030F0702030302020204" pitchFamily="66" charset="0"/>
              </a:rPr>
              <a:t>Troublesome IP Clauses</a:t>
            </a:r>
            <a:br>
              <a:rPr lang="en-US" altLang="en-US" sz="4000" b="1">
                <a:latin typeface="Comic Sans MS" panose="030F0702030302020204" pitchFamily="66" charset="0"/>
              </a:rPr>
            </a:br>
            <a:endParaRPr lang="en-US" altLang="en-US" sz="4000">
              <a:latin typeface="Comic Sans MS" panose="030F0702030302020204" pitchFamily="66" charset="0"/>
            </a:endParaRPr>
          </a:p>
        </p:txBody>
      </p:sp>
      <p:sp>
        <p:nvSpPr>
          <p:cNvPr id="220163" name="Rectangle 3"/>
          <p:cNvSpPr>
            <a:spLocks noGrp="1" noChangeArrowheads="1"/>
          </p:cNvSpPr>
          <p:nvPr>
            <p:ph type="body" idx="1"/>
          </p:nvPr>
        </p:nvSpPr>
        <p:spPr>
          <a:xfrm>
            <a:off x="685800" y="1828800"/>
            <a:ext cx="8153400" cy="4387850"/>
          </a:xfrm>
        </p:spPr>
        <p:txBody>
          <a:bodyPr/>
          <a:lstStyle/>
          <a:p>
            <a:pPr>
              <a:lnSpc>
                <a:spcPct val="90000"/>
              </a:lnSpc>
            </a:pPr>
            <a:r>
              <a:rPr lang="en-US" altLang="en-US" b="1">
                <a:latin typeface="Comic Sans MS" panose="030F0702030302020204" pitchFamily="66" charset="0"/>
              </a:rPr>
              <a:t>Non-Exclusive Royalty-Free License</a:t>
            </a:r>
          </a:p>
          <a:p>
            <a:pPr lvl="1">
              <a:lnSpc>
                <a:spcPct val="90000"/>
              </a:lnSpc>
            </a:pPr>
            <a:r>
              <a:rPr lang="en-US" altLang="en-US" sz="3200">
                <a:latin typeface="Comic Sans MS" panose="030F0702030302020204" pitchFamily="66" charset="0"/>
              </a:rPr>
              <a:t>Internal research only - </a:t>
            </a:r>
            <a:r>
              <a:rPr lang="en-US" altLang="en-US" sz="3200" b="1">
                <a:latin typeface="Comic Sans MS" panose="030F0702030302020204" pitchFamily="66" charset="0"/>
              </a:rPr>
              <a:t>Good</a:t>
            </a:r>
          </a:p>
          <a:p>
            <a:pPr lvl="1">
              <a:lnSpc>
                <a:spcPct val="90000"/>
              </a:lnSpc>
            </a:pPr>
            <a:r>
              <a:rPr lang="en-US" altLang="en-US" sz="3200">
                <a:latin typeface="Comic Sans MS" panose="030F0702030302020204" pitchFamily="66" charset="0"/>
              </a:rPr>
              <a:t>To make, use, and sell, and sublicensable - </a:t>
            </a:r>
            <a:r>
              <a:rPr lang="en-US" altLang="en-US" sz="3200" b="1">
                <a:latin typeface="Comic Sans MS" panose="030F0702030302020204" pitchFamily="66" charset="0"/>
              </a:rPr>
              <a:t>Bad</a:t>
            </a:r>
          </a:p>
          <a:p>
            <a:pPr>
              <a:lnSpc>
                <a:spcPct val="90000"/>
              </a:lnSpc>
            </a:pPr>
            <a:r>
              <a:rPr lang="en-US" altLang="en-US">
                <a:latin typeface="Comic Sans MS" panose="030F0702030302020204" pitchFamily="66" charset="0"/>
              </a:rPr>
              <a:t>Sponsor Wants to Own </a:t>
            </a:r>
            <a:r>
              <a:rPr lang="en-US" altLang="en-US" b="1">
                <a:latin typeface="Comic Sans MS" panose="030F0702030302020204" pitchFamily="66" charset="0"/>
              </a:rPr>
              <a:t>Our</a:t>
            </a:r>
            <a:r>
              <a:rPr lang="en-US" altLang="en-US">
                <a:latin typeface="Comic Sans MS" panose="030F0702030302020204" pitchFamily="66" charset="0"/>
              </a:rPr>
              <a:t> IP </a:t>
            </a:r>
          </a:p>
          <a:p>
            <a:pPr lvl="1">
              <a:lnSpc>
                <a:spcPct val="90000"/>
              </a:lnSpc>
            </a:pPr>
            <a:r>
              <a:rPr lang="en-US" altLang="en-US" sz="3200">
                <a:latin typeface="Comic Sans MS" panose="030F0702030302020204" pitchFamily="66" charset="0"/>
              </a:rPr>
              <a:t>Not just a license</a:t>
            </a:r>
          </a:p>
          <a:p>
            <a:pPr>
              <a:lnSpc>
                <a:spcPct val="90000"/>
              </a:lnSpc>
            </a:pPr>
            <a:r>
              <a:rPr lang="en-US" altLang="en-US">
                <a:latin typeface="Comic Sans MS" panose="030F0702030302020204" pitchFamily="66" charset="0"/>
              </a:rPr>
              <a:t>Background Intellectual Property </a:t>
            </a:r>
          </a:p>
          <a:p>
            <a:pPr>
              <a:lnSpc>
                <a:spcPct val="90000"/>
              </a:lnSpc>
            </a:pPr>
            <a:r>
              <a:rPr lang="en-US" altLang="en-US">
                <a:latin typeface="Comic Sans MS" panose="030F0702030302020204" pitchFamily="66" charset="0"/>
              </a:rPr>
              <a:t>Right of First Refusal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287716AD-6F9A-4E6D-AAF4-4FC427FB1FF0}" type="slidenum">
              <a:rPr lang="en-US" altLang="en-US"/>
              <a:pPr/>
              <a:t>3</a:t>
            </a:fld>
            <a:endParaRPr lang="en-US" altLang="en-US" sz="1400"/>
          </a:p>
        </p:txBody>
      </p:sp>
      <p:sp>
        <p:nvSpPr>
          <p:cNvPr id="154626" name="Rectangle 2"/>
          <p:cNvSpPr>
            <a:spLocks noGrp="1" noChangeArrowheads="1"/>
          </p:cNvSpPr>
          <p:nvPr>
            <p:ph type="title"/>
          </p:nvPr>
        </p:nvSpPr>
        <p:spPr/>
        <p:txBody>
          <a:bodyPr/>
          <a:lstStyle/>
          <a:p>
            <a:pPr algn="ctr"/>
            <a:endParaRPr lang="en-US" altLang="en-US" b="1">
              <a:latin typeface="Comic Sans MS" panose="030F0702030302020204" pitchFamily="66" charset="0"/>
            </a:endParaRPr>
          </a:p>
        </p:txBody>
      </p:sp>
      <p:sp>
        <p:nvSpPr>
          <p:cNvPr id="154627" name="Rectangle 3"/>
          <p:cNvSpPr>
            <a:spLocks noGrp="1" noChangeArrowheads="1"/>
          </p:cNvSpPr>
          <p:nvPr>
            <p:ph type="body" idx="1"/>
          </p:nvPr>
        </p:nvSpPr>
        <p:spPr/>
        <p:txBody>
          <a:bodyPr/>
          <a:lstStyle/>
          <a:p>
            <a:pPr algn="ctr">
              <a:buFont typeface="Wingdings" panose="05000000000000000000" pitchFamily="2" charset="2"/>
              <a:buNone/>
            </a:pPr>
            <a:endParaRPr lang="en-US" altLang="en-US" sz="5400" b="1">
              <a:latin typeface="Comic Sans MS" panose="030F0702030302020204" pitchFamily="66" charset="0"/>
            </a:endParaRPr>
          </a:p>
          <a:p>
            <a:pPr algn="ctr">
              <a:buFont typeface="Wingdings" panose="05000000000000000000" pitchFamily="2" charset="2"/>
              <a:buNone/>
            </a:pPr>
            <a:r>
              <a:rPr lang="en-US" altLang="en-US" sz="5400" b="1">
                <a:latin typeface="Comic Sans MS" panose="030F0702030302020204" pitchFamily="66" charset="0"/>
              </a:rPr>
              <a:t>Patent Law Primer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D147D975-1DD7-4C01-9A1D-A2EA17ACF314}" type="slidenum">
              <a:rPr lang="en-US" altLang="en-US"/>
              <a:pPr/>
              <a:t>30</a:t>
            </a:fld>
            <a:endParaRPr lang="en-US" altLang="en-US" sz="1400"/>
          </a:p>
        </p:txBody>
      </p:sp>
      <p:sp>
        <p:nvSpPr>
          <p:cNvPr id="221186" name="Rectangle 2"/>
          <p:cNvSpPr>
            <a:spLocks noGrp="1" noChangeArrowheads="1"/>
          </p:cNvSpPr>
          <p:nvPr>
            <p:ph type="title"/>
          </p:nvPr>
        </p:nvSpPr>
        <p:spPr>
          <a:xfrm>
            <a:off x="533400" y="762000"/>
            <a:ext cx="8610600" cy="1219200"/>
          </a:xfrm>
        </p:spPr>
        <p:txBody>
          <a:bodyPr/>
          <a:lstStyle/>
          <a:p>
            <a:pPr algn="ctr"/>
            <a:r>
              <a:rPr lang="en-US" altLang="en-US" sz="4000" b="1">
                <a:latin typeface="Comic Sans MS" panose="030F0702030302020204" pitchFamily="66" charset="0"/>
              </a:rPr>
              <a:t>Non-Exclusive, Royalty-Free, License in SRAs</a:t>
            </a:r>
          </a:p>
        </p:txBody>
      </p:sp>
      <p:sp>
        <p:nvSpPr>
          <p:cNvPr id="221187" name="Rectangle 3"/>
          <p:cNvSpPr>
            <a:spLocks noGrp="1" noChangeArrowheads="1"/>
          </p:cNvSpPr>
          <p:nvPr>
            <p:ph type="body" idx="1"/>
          </p:nvPr>
        </p:nvSpPr>
        <p:spPr>
          <a:xfrm>
            <a:off x="533400" y="1981200"/>
            <a:ext cx="8610600" cy="4876800"/>
          </a:xfrm>
        </p:spPr>
        <p:txBody>
          <a:bodyPr/>
          <a:lstStyle/>
          <a:p>
            <a:r>
              <a:rPr lang="en-US" altLang="en-US" b="1">
                <a:latin typeface="Comic Sans MS" panose="030F0702030302020204" pitchFamily="66" charset="0"/>
              </a:rPr>
              <a:t>Internal, Research Purposes Only</a:t>
            </a:r>
          </a:p>
          <a:p>
            <a:pPr lvl="1"/>
            <a:r>
              <a:rPr lang="en-US" altLang="en-US">
                <a:latin typeface="Comic Sans MS" panose="030F0702030302020204" pitchFamily="66" charset="0"/>
              </a:rPr>
              <a:t>Acceptable; AOK; conforming</a:t>
            </a:r>
          </a:p>
          <a:p>
            <a:pPr lvl="1"/>
            <a:r>
              <a:rPr lang="en-US" altLang="en-US">
                <a:latin typeface="Comic Sans MS" panose="030F0702030302020204" pitchFamily="66" charset="0"/>
              </a:rPr>
              <a:t>Non-transferable</a:t>
            </a:r>
          </a:p>
          <a:p>
            <a:pPr lvl="1"/>
            <a:r>
              <a:rPr lang="en-US" altLang="en-US">
                <a:latin typeface="Comic Sans MS" panose="030F0702030302020204" pitchFamily="66" charset="0"/>
              </a:rPr>
              <a:t>Make sure NERF comes with option to nego </a:t>
            </a:r>
            <a:r>
              <a:rPr lang="en-US" altLang="en-US" b="1">
                <a:latin typeface="Comic Sans MS" panose="030F0702030302020204" pitchFamily="66" charset="0"/>
              </a:rPr>
              <a:t>royalty-bearing</a:t>
            </a:r>
            <a:r>
              <a:rPr lang="en-US" altLang="en-US">
                <a:latin typeface="Comic Sans MS" panose="030F0702030302020204" pitchFamily="66" charset="0"/>
              </a:rPr>
              <a:t>, sublicensable exclusive license to make, use and sell </a:t>
            </a:r>
          </a:p>
          <a:p>
            <a:pPr lvl="1"/>
            <a:r>
              <a:rPr lang="en-US" altLang="en-US">
                <a:latin typeface="Comic Sans MS" panose="030F0702030302020204" pitchFamily="66" charset="0"/>
              </a:rPr>
              <a:t>Try to limit all NERF licenses to internal use only – </a:t>
            </a:r>
            <a:r>
              <a:rPr lang="en-US" altLang="en-US" b="1">
                <a:latin typeface="Comic Sans MS" panose="030F0702030302020204" pitchFamily="66" charset="0"/>
              </a:rPr>
              <a:t>avoid</a:t>
            </a:r>
            <a:r>
              <a:rPr lang="en-US" altLang="en-US">
                <a:latin typeface="Comic Sans MS" panose="030F0702030302020204" pitchFamily="66" charset="0"/>
              </a:rPr>
              <a:t> any language that gives Sponsor right to commercialize our inventions </a:t>
            </a:r>
            <a:r>
              <a:rPr lang="en-US" altLang="en-US" b="1">
                <a:latin typeface="Comic Sans MS" panose="030F0702030302020204" pitchFamily="66" charset="0"/>
              </a:rPr>
              <a:t>for free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A157B003-D780-461E-8B47-C1A53A12215A}" type="slidenum">
              <a:rPr lang="en-US" altLang="en-US"/>
              <a:pPr/>
              <a:t>31</a:t>
            </a:fld>
            <a:endParaRPr lang="en-US" altLang="en-US" sz="1400"/>
          </a:p>
        </p:txBody>
      </p:sp>
      <p:sp>
        <p:nvSpPr>
          <p:cNvPr id="226306" name="Rectangle 2"/>
          <p:cNvSpPr>
            <a:spLocks noGrp="1" noChangeArrowheads="1"/>
          </p:cNvSpPr>
          <p:nvPr>
            <p:ph type="title"/>
          </p:nvPr>
        </p:nvSpPr>
        <p:spPr/>
        <p:txBody>
          <a:bodyPr/>
          <a:lstStyle/>
          <a:p>
            <a:pPr algn="ctr"/>
            <a:r>
              <a:rPr lang="en-US" altLang="en-US" sz="4000" b="1">
                <a:latin typeface="Comic Sans MS" panose="030F0702030302020204" pitchFamily="66" charset="0"/>
              </a:rPr>
              <a:t>Non-Exclusive, Royalty-Free, License in SRAs</a:t>
            </a:r>
          </a:p>
        </p:txBody>
      </p:sp>
      <p:sp>
        <p:nvSpPr>
          <p:cNvPr id="226307" name="Rectangle 3"/>
          <p:cNvSpPr>
            <a:spLocks noGrp="1" noChangeArrowheads="1"/>
          </p:cNvSpPr>
          <p:nvPr>
            <p:ph type="body" idx="1"/>
          </p:nvPr>
        </p:nvSpPr>
        <p:spPr>
          <a:xfrm>
            <a:off x="533400" y="1905000"/>
            <a:ext cx="8610600" cy="4953000"/>
          </a:xfrm>
        </p:spPr>
        <p:txBody>
          <a:bodyPr/>
          <a:lstStyle/>
          <a:p>
            <a:pPr>
              <a:lnSpc>
                <a:spcPct val="90000"/>
              </a:lnSpc>
            </a:pPr>
            <a:r>
              <a:rPr lang="en-US" altLang="en-US" sz="4000" b="1">
                <a:latin typeface="Comic Sans MS" panose="030F0702030302020204" pitchFamily="66" charset="0"/>
              </a:rPr>
              <a:t>Sublicensable &amp; Right to Make, Use, &amp; Sell</a:t>
            </a:r>
          </a:p>
          <a:p>
            <a:pPr lvl="1">
              <a:lnSpc>
                <a:spcPct val="90000"/>
              </a:lnSpc>
            </a:pPr>
            <a:r>
              <a:rPr lang="en-US" altLang="en-US">
                <a:latin typeface="Comic Sans MS" panose="030F0702030302020204" pitchFamily="66" charset="0"/>
              </a:rPr>
              <a:t>Non-conforming; LOUSY </a:t>
            </a:r>
          </a:p>
          <a:p>
            <a:pPr lvl="1">
              <a:lnSpc>
                <a:spcPct val="90000"/>
              </a:lnSpc>
            </a:pPr>
            <a:r>
              <a:rPr lang="en-US" altLang="en-US">
                <a:latin typeface="Comic Sans MS" panose="030F0702030302020204" pitchFamily="66" charset="0"/>
              </a:rPr>
              <a:t>Try to negotiate this clause out</a:t>
            </a:r>
          </a:p>
          <a:p>
            <a:pPr lvl="1">
              <a:lnSpc>
                <a:spcPct val="90000"/>
              </a:lnSpc>
            </a:pPr>
            <a:r>
              <a:rPr lang="en-US" altLang="en-US">
                <a:latin typeface="Comic Sans MS" panose="030F0702030302020204" pitchFamily="66" charset="0"/>
              </a:rPr>
              <a:t>Or, reduce to NERF license for internal purposes only and link to royalty-bearing exclusive license</a:t>
            </a:r>
          </a:p>
          <a:p>
            <a:pPr lvl="1">
              <a:lnSpc>
                <a:spcPct val="90000"/>
              </a:lnSpc>
            </a:pPr>
            <a:r>
              <a:rPr lang="en-US" altLang="en-US">
                <a:latin typeface="Comic Sans MS" panose="030F0702030302020204" pitchFamily="66" charset="0"/>
              </a:rPr>
              <a:t>Non-exclusive means no exclusive licenses  are offered to anyone else – only non-excl</a:t>
            </a:r>
          </a:p>
          <a:p>
            <a:pPr lvl="1">
              <a:lnSpc>
                <a:spcPct val="90000"/>
              </a:lnSpc>
            </a:pPr>
            <a:r>
              <a:rPr lang="en-US" altLang="en-US">
                <a:latin typeface="Comic Sans MS" panose="030F0702030302020204" pitchFamily="66" charset="0"/>
              </a:rPr>
              <a:t>What if Sponsor won’t budge? Form 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042B774B-D9E9-4A9E-9437-ECE4E312A172}" type="slidenum">
              <a:rPr lang="en-US" altLang="en-US"/>
              <a:pPr/>
              <a:t>32</a:t>
            </a:fld>
            <a:endParaRPr lang="en-US" altLang="en-US" sz="1400"/>
          </a:p>
        </p:txBody>
      </p:sp>
      <p:sp>
        <p:nvSpPr>
          <p:cNvPr id="230402" name="Rectangle 2"/>
          <p:cNvSpPr>
            <a:spLocks noGrp="1" noChangeArrowheads="1"/>
          </p:cNvSpPr>
          <p:nvPr>
            <p:ph type="title"/>
          </p:nvPr>
        </p:nvSpPr>
        <p:spPr>
          <a:xfrm>
            <a:off x="533400" y="990600"/>
            <a:ext cx="8610600" cy="990600"/>
          </a:xfrm>
        </p:spPr>
        <p:txBody>
          <a:bodyPr/>
          <a:lstStyle/>
          <a:p>
            <a:pPr algn="ctr"/>
            <a:r>
              <a:rPr lang="en-US" altLang="en-US" b="1">
                <a:latin typeface="Comic Sans MS" panose="030F0702030302020204" pitchFamily="66" charset="0"/>
              </a:rPr>
              <a:t>Sublicensable NERFs in SRAs</a:t>
            </a:r>
          </a:p>
        </p:txBody>
      </p:sp>
      <p:sp>
        <p:nvSpPr>
          <p:cNvPr id="230403" name="Rectangle 3"/>
          <p:cNvSpPr>
            <a:spLocks noGrp="1" noChangeArrowheads="1"/>
          </p:cNvSpPr>
          <p:nvPr>
            <p:ph type="body" idx="1"/>
          </p:nvPr>
        </p:nvSpPr>
        <p:spPr/>
        <p:txBody>
          <a:bodyPr/>
          <a:lstStyle/>
          <a:p>
            <a:r>
              <a:rPr lang="en-US" altLang="en-US">
                <a:latin typeface="Comic Sans MS" panose="030F0702030302020204" pitchFamily="66" charset="0"/>
              </a:rPr>
              <a:t>This agreement allows Sponsor a world-wide, perpetual, royalty-free, fully paid-up, non-exclusive license, sublicensable to anyone,  to make, use and sell any Invention created under the agreement</a:t>
            </a:r>
          </a:p>
          <a:p>
            <a:r>
              <a:rPr lang="en-US" altLang="en-US">
                <a:latin typeface="Comic Sans MS" panose="030F0702030302020204" pitchFamily="66" charset="0"/>
              </a:rPr>
              <a:t>Form 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EC1E22D-ED05-4870-B6B9-70AAD827F04F}" type="slidenum">
              <a:rPr lang="en-US" altLang="en-US"/>
              <a:pPr/>
              <a:t>33</a:t>
            </a:fld>
            <a:endParaRPr lang="en-US" altLang="en-US" sz="1400"/>
          </a:p>
        </p:txBody>
      </p:sp>
      <p:sp>
        <p:nvSpPr>
          <p:cNvPr id="233474" name="Rectangle 2"/>
          <p:cNvSpPr>
            <a:spLocks noGrp="1" noChangeArrowheads="1"/>
          </p:cNvSpPr>
          <p:nvPr>
            <p:ph type="title"/>
          </p:nvPr>
        </p:nvSpPr>
        <p:spPr>
          <a:xfrm>
            <a:off x="533400" y="838200"/>
            <a:ext cx="8305800" cy="1143000"/>
          </a:xfrm>
        </p:spPr>
        <p:txBody>
          <a:bodyPr/>
          <a:lstStyle/>
          <a:p>
            <a:pPr algn="ctr"/>
            <a:r>
              <a:rPr lang="en-US" altLang="en-US" sz="4000" b="1">
                <a:latin typeface="Comic Sans MS" panose="030F0702030302020204" pitchFamily="66" charset="0"/>
              </a:rPr>
              <a:t>What if Sponsor Wants to Own Our IP?</a:t>
            </a:r>
          </a:p>
        </p:txBody>
      </p:sp>
      <p:sp>
        <p:nvSpPr>
          <p:cNvPr id="233475" name="Rectangle 3"/>
          <p:cNvSpPr>
            <a:spLocks noGrp="1" noChangeArrowheads="1"/>
          </p:cNvSpPr>
          <p:nvPr>
            <p:ph type="body" idx="1"/>
          </p:nvPr>
        </p:nvSpPr>
        <p:spPr>
          <a:xfrm>
            <a:off x="838200" y="2101850"/>
            <a:ext cx="8001000" cy="4756150"/>
          </a:xfrm>
        </p:spPr>
        <p:txBody>
          <a:bodyPr/>
          <a:lstStyle/>
          <a:p>
            <a:r>
              <a:rPr lang="en-US" altLang="en-US" sz="2800" b="1">
                <a:latin typeface="Comic Sans MS" panose="030F0702030302020204" pitchFamily="66" charset="0"/>
              </a:rPr>
              <a:t>Not Okay</a:t>
            </a:r>
            <a:r>
              <a:rPr lang="en-US" altLang="en-US" sz="2800">
                <a:latin typeface="Comic Sans MS" panose="030F0702030302020204" pitchFamily="66" charset="0"/>
              </a:rPr>
              <a:t> in Sponsored Research Ag</a:t>
            </a:r>
          </a:p>
          <a:p>
            <a:pPr lvl="1"/>
            <a:r>
              <a:rPr lang="en-US" altLang="en-US" sz="2400">
                <a:latin typeface="Comic Sans MS" panose="030F0702030302020204" pitchFamily="66" charset="0"/>
              </a:rPr>
              <a:t>$$ does not equal ownership</a:t>
            </a:r>
          </a:p>
          <a:p>
            <a:pPr lvl="1"/>
            <a:r>
              <a:rPr lang="en-US" altLang="en-US" sz="2400">
                <a:latin typeface="Comic Sans MS" panose="030F0702030302020204" pitchFamily="66" charset="0"/>
              </a:rPr>
              <a:t>We should own what we invent</a:t>
            </a:r>
          </a:p>
          <a:p>
            <a:pPr lvl="1"/>
            <a:r>
              <a:rPr lang="en-US" altLang="en-US" sz="2400">
                <a:latin typeface="Comic Sans MS" panose="030F0702030302020204" pitchFamily="66" charset="0"/>
              </a:rPr>
              <a:t>Grant royalty-bearing license,  make, use, or sell</a:t>
            </a:r>
          </a:p>
          <a:p>
            <a:pPr lvl="1"/>
            <a:r>
              <a:rPr lang="en-US" altLang="en-US" sz="2400">
                <a:latin typeface="Comic Sans MS" panose="030F0702030302020204" pitchFamily="66" charset="0"/>
              </a:rPr>
              <a:t>Grant NERF license for internal purposes only </a:t>
            </a:r>
          </a:p>
          <a:p>
            <a:r>
              <a:rPr lang="en-US" altLang="en-US" sz="2800" b="1">
                <a:latin typeface="Comic Sans MS" panose="030F0702030302020204" pitchFamily="66" charset="0"/>
              </a:rPr>
              <a:t>Okay</a:t>
            </a:r>
            <a:r>
              <a:rPr lang="en-US" altLang="en-US" sz="2800">
                <a:latin typeface="Comic Sans MS" panose="030F0702030302020204" pitchFamily="66" charset="0"/>
              </a:rPr>
              <a:t> in Limited Instances </a:t>
            </a:r>
          </a:p>
          <a:p>
            <a:pPr lvl="1"/>
            <a:r>
              <a:rPr lang="en-US" altLang="en-US" sz="2400">
                <a:latin typeface="Comic Sans MS" panose="030F0702030302020204" pitchFamily="66" charset="0"/>
              </a:rPr>
              <a:t>Sponsor Initiated Clinical Trial Agreement </a:t>
            </a:r>
          </a:p>
          <a:p>
            <a:pPr lvl="1"/>
            <a:r>
              <a:rPr lang="en-US" altLang="en-US" sz="2400">
                <a:latin typeface="Comic Sans MS" panose="030F0702030302020204" pitchFamily="66" charset="0"/>
              </a:rPr>
              <a:t>Why is it okay here and not elsewhere??? </a:t>
            </a:r>
          </a:p>
          <a:p>
            <a:pPr lvl="1"/>
            <a:r>
              <a:rPr lang="en-US" altLang="en-US" sz="2400" b="1">
                <a:latin typeface="Comic Sans MS" panose="030F0702030302020204" pitchFamily="66" charset="0"/>
              </a:rPr>
              <a:t>Not Okay</a:t>
            </a:r>
            <a:r>
              <a:rPr lang="en-US" altLang="en-US" sz="2400">
                <a:latin typeface="Comic Sans MS" panose="030F0702030302020204" pitchFamily="66" charset="0"/>
              </a:rPr>
              <a:t> in PI initiated CTAs. Why?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3A288FF3-D7B5-4572-811E-1C64073B928F}" type="slidenum">
              <a:rPr lang="en-US" altLang="en-US"/>
              <a:pPr/>
              <a:t>34</a:t>
            </a:fld>
            <a:endParaRPr lang="en-US" altLang="en-US" sz="1400"/>
          </a:p>
        </p:txBody>
      </p:sp>
      <p:sp>
        <p:nvSpPr>
          <p:cNvPr id="218114" name="Rectangle 2"/>
          <p:cNvSpPr>
            <a:spLocks noGrp="1" noChangeArrowheads="1"/>
          </p:cNvSpPr>
          <p:nvPr>
            <p:ph type="title"/>
          </p:nvPr>
        </p:nvSpPr>
        <p:spPr>
          <a:xfrm>
            <a:off x="533400" y="990600"/>
            <a:ext cx="8610600" cy="914400"/>
          </a:xfrm>
        </p:spPr>
        <p:txBody>
          <a:bodyPr/>
          <a:lstStyle/>
          <a:p>
            <a:pPr algn="ctr"/>
            <a:r>
              <a:rPr lang="en-US" altLang="en-US" sz="4800" b="1">
                <a:latin typeface="Comic Sans MS" panose="030F0702030302020204" pitchFamily="66" charset="0"/>
              </a:rPr>
              <a:t> Clinical Trial Agreements</a:t>
            </a:r>
          </a:p>
        </p:txBody>
      </p:sp>
      <p:sp>
        <p:nvSpPr>
          <p:cNvPr id="218115" name="Rectangle 3"/>
          <p:cNvSpPr>
            <a:spLocks noGrp="1" noChangeArrowheads="1"/>
          </p:cNvSpPr>
          <p:nvPr>
            <p:ph type="body" idx="1"/>
          </p:nvPr>
        </p:nvSpPr>
        <p:spPr>
          <a:xfrm>
            <a:off x="685800" y="2286000"/>
            <a:ext cx="8458200" cy="4572000"/>
          </a:xfrm>
        </p:spPr>
        <p:txBody>
          <a:bodyPr/>
          <a:lstStyle/>
          <a:p>
            <a:r>
              <a:rPr lang="en-US" altLang="en-US">
                <a:latin typeface="Comic Sans MS" panose="030F0702030302020204" pitchFamily="66" charset="0"/>
              </a:rPr>
              <a:t>Sponsor Initiated CTA</a:t>
            </a:r>
          </a:p>
          <a:p>
            <a:pPr lvl="1"/>
            <a:r>
              <a:rPr lang="en-US" altLang="en-US">
                <a:latin typeface="Comic Sans MS" panose="030F0702030302020204" pitchFamily="66" charset="0"/>
              </a:rPr>
              <a:t>Okay for Sponsor to own IP – Why?</a:t>
            </a:r>
          </a:p>
          <a:p>
            <a:r>
              <a:rPr lang="en-US" altLang="en-US">
                <a:latin typeface="Comic Sans MS" panose="030F0702030302020204" pitchFamily="66" charset="0"/>
              </a:rPr>
              <a:t>Principal Investigator Initiated CTA</a:t>
            </a:r>
          </a:p>
          <a:p>
            <a:pPr lvl="1"/>
            <a:r>
              <a:rPr lang="en-US" altLang="en-US">
                <a:latin typeface="Comic Sans MS" panose="030F0702030302020204" pitchFamily="66" charset="0"/>
              </a:rPr>
              <a:t>Institution should own IP</a:t>
            </a:r>
          </a:p>
          <a:p>
            <a:pPr lvl="1"/>
            <a:r>
              <a:rPr lang="en-US" altLang="en-US">
                <a:latin typeface="Comic Sans MS" panose="030F0702030302020204" pitchFamily="66" charset="0"/>
              </a:rPr>
              <a:t>Sponsor will usually </a:t>
            </a:r>
            <a:r>
              <a:rPr lang="en-US" altLang="en-US" b="1">
                <a:latin typeface="Comic Sans MS" panose="030F0702030302020204" pitchFamily="66" charset="0"/>
              </a:rPr>
              <a:t>insist</a:t>
            </a:r>
            <a:r>
              <a:rPr lang="en-US" altLang="en-US">
                <a:latin typeface="Comic Sans MS" panose="030F0702030302020204" pitchFamily="66" charset="0"/>
              </a:rPr>
              <a:t> on owning our IP</a:t>
            </a:r>
          </a:p>
          <a:p>
            <a:r>
              <a:rPr lang="en-US" altLang="en-US">
                <a:latin typeface="Comic Sans MS" panose="030F0702030302020204" pitchFamily="66" charset="0"/>
              </a:rPr>
              <a:t>Jointly Initiated CTA</a:t>
            </a:r>
          </a:p>
          <a:p>
            <a:pPr lvl="1"/>
            <a:r>
              <a:rPr lang="en-US" altLang="en-US">
                <a:latin typeface="Comic Sans MS" panose="030F0702030302020204" pitchFamily="66" charset="0"/>
              </a:rPr>
              <a:t>Both Institution and Sponsor should own IP</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200A5ACE-375D-41CA-95A5-F2EF9ED77373}" type="slidenum">
              <a:rPr lang="en-US" altLang="en-US"/>
              <a:pPr/>
              <a:t>35</a:t>
            </a:fld>
            <a:endParaRPr lang="en-US" altLang="en-US" sz="1400"/>
          </a:p>
        </p:txBody>
      </p:sp>
      <p:sp>
        <p:nvSpPr>
          <p:cNvPr id="236546" name="Rectangle 2"/>
          <p:cNvSpPr>
            <a:spLocks noGrp="1" noChangeArrowheads="1"/>
          </p:cNvSpPr>
          <p:nvPr>
            <p:ph type="title"/>
          </p:nvPr>
        </p:nvSpPr>
        <p:spPr>
          <a:xfrm>
            <a:off x="685800" y="838200"/>
            <a:ext cx="7772400" cy="838200"/>
          </a:xfrm>
        </p:spPr>
        <p:txBody>
          <a:bodyPr/>
          <a:lstStyle/>
          <a:p>
            <a:pPr algn="ctr"/>
            <a:r>
              <a:rPr lang="en-US" altLang="en-US" b="1">
                <a:latin typeface="Comic Sans MS" panose="030F0702030302020204" pitchFamily="66" charset="0"/>
              </a:rPr>
              <a:t>Background IP</a:t>
            </a:r>
          </a:p>
        </p:txBody>
      </p:sp>
      <p:sp>
        <p:nvSpPr>
          <p:cNvPr id="236547" name="Rectangle 3"/>
          <p:cNvSpPr>
            <a:spLocks noGrp="1" noChangeArrowheads="1"/>
          </p:cNvSpPr>
          <p:nvPr>
            <p:ph type="body" idx="1"/>
          </p:nvPr>
        </p:nvSpPr>
        <p:spPr>
          <a:xfrm>
            <a:off x="609600" y="1752600"/>
            <a:ext cx="8229600" cy="5105400"/>
          </a:xfrm>
        </p:spPr>
        <p:txBody>
          <a:bodyPr/>
          <a:lstStyle/>
          <a:p>
            <a:pPr>
              <a:lnSpc>
                <a:spcPct val="90000"/>
              </a:lnSpc>
            </a:pPr>
            <a:r>
              <a:rPr lang="en-US" altLang="en-US" sz="2800">
                <a:latin typeface="Comic Sans MS" panose="030F0702030302020204" pitchFamily="66" charset="0"/>
              </a:rPr>
              <a:t>What is it?</a:t>
            </a:r>
          </a:p>
          <a:p>
            <a:pPr lvl="1">
              <a:lnSpc>
                <a:spcPct val="90000"/>
              </a:lnSpc>
            </a:pPr>
            <a:r>
              <a:rPr lang="en-US" altLang="en-US" sz="2400">
                <a:latin typeface="Comic Sans MS" panose="030F0702030302020204" pitchFamily="66" charset="0"/>
              </a:rPr>
              <a:t>Stuff you own going into an Agreement </a:t>
            </a:r>
          </a:p>
          <a:p>
            <a:pPr lvl="1">
              <a:lnSpc>
                <a:spcPct val="90000"/>
              </a:lnSpc>
            </a:pPr>
            <a:r>
              <a:rPr lang="en-US" altLang="en-US" sz="2400">
                <a:latin typeface="Comic Sans MS" panose="030F0702030302020204" pitchFamily="66" charset="0"/>
              </a:rPr>
              <a:t>Why would Sponsor want it?</a:t>
            </a:r>
          </a:p>
          <a:p>
            <a:pPr lvl="1">
              <a:lnSpc>
                <a:spcPct val="90000"/>
              </a:lnSpc>
            </a:pPr>
            <a:r>
              <a:rPr lang="en-US" altLang="en-US" sz="2400">
                <a:latin typeface="Comic Sans MS" panose="030F0702030302020204" pitchFamily="66" charset="0"/>
              </a:rPr>
              <a:t>What should you do?</a:t>
            </a:r>
          </a:p>
          <a:p>
            <a:pPr lvl="2">
              <a:lnSpc>
                <a:spcPct val="90000"/>
              </a:lnSpc>
            </a:pPr>
            <a:r>
              <a:rPr lang="en-US" altLang="en-US" sz="2000">
                <a:latin typeface="Comic Sans MS" panose="030F0702030302020204" pitchFamily="66" charset="0"/>
              </a:rPr>
              <a:t>Don’t agree to BIP</a:t>
            </a:r>
          </a:p>
          <a:p>
            <a:pPr lvl="2">
              <a:lnSpc>
                <a:spcPct val="90000"/>
              </a:lnSpc>
            </a:pPr>
            <a:r>
              <a:rPr lang="en-US" altLang="en-US" sz="2000">
                <a:latin typeface="Comic Sans MS" panose="030F0702030302020204" pitchFamily="66" charset="0"/>
              </a:rPr>
              <a:t>OR – narrowly define it to one piece of IP</a:t>
            </a:r>
          </a:p>
          <a:p>
            <a:pPr>
              <a:lnSpc>
                <a:spcPct val="90000"/>
              </a:lnSpc>
            </a:pPr>
            <a:r>
              <a:rPr lang="en-US" altLang="en-US" sz="2800">
                <a:latin typeface="Comic Sans MS" panose="030F0702030302020204" pitchFamily="66" charset="0"/>
              </a:rPr>
              <a:t>Problems with Background IP</a:t>
            </a:r>
          </a:p>
          <a:p>
            <a:pPr lvl="1">
              <a:lnSpc>
                <a:spcPct val="90000"/>
              </a:lnSpc>
            </a:pPr>
            <a:r>
              <a:rPr lang="en-US" altLang="en-US" sz="2400">
                <a:latin typeface="Comic Sans MS" panose="030F0702030302020204" pitchFamily="66" charset="0"/>
              </a:rPr>
              <a:t>Scope</a:t>
            </a:r>
          </a:p>
          <a:p>
            <a:pPr lvl="1">
              <a:lnSpc>
                <a:spcPct val="90000"/>
              </a:lnSpc>
            </a:pPr>
            <a:r>
              <a:rPr lang="en-US" altLang="en-US" sz="2400">
                <a:latin typeface="Comic Sans MS" panose="030F0702030302020204" pitchFamily="66" charset="0"/>
              </a:rPr>
              <a:t>Identify it </a:t>
            </a:r>
          </a:p>
          <a:p>
            <a:pPr lvl="1">
              <a:lnSpc>
                <a:spcPct val="90000"/>
              </a:lnSpc>
            </a:pPr>
            <a:r>
              <a:rPr lang="en-US" altLang="en-US" sz="2400">
                <a:latin typeface="Comic Sans MS" panose="030F0702030302020204" pitchFamily="66" charset="0"/>
              </a:rPr>
              <a:t>Limit it to one PI </a:t>
            </a:r>
          </a:p>
          <a:p>
            <a:pPr lvl="1">
              <a:lnSpc>
                <a:spcPct val="90000"/>
              </a:lnSpc>
            </a:pPr>
            <a:r>
              <a:rPr lang="en-US" altLang="en-US" sz="2400">
                <a:latin typeface="Comic Sans MS" panose="030F0702030302020204" pitchFamily="66" charset="0"/>
              </a:rPr>
              <a:t>Control it</a:t>
            </a:r>
          </a:p>
          <a:p>
            <a:pPr>
              <a:lnSpc>
                <a:spcPct val="90000"/>
              </a:lnSpc>
            </a:pPr>
            <a:r>
              <a:rPr lang="en-US" altLang="en-US" sz="2800">
                <a:latin typeface="Comic Sans MS" panose="030F0702030302020204" pitchFamily="66" charset="0"/>
              </a:rPr>
              <a:t>Compare to Foreground IP</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4A6E71BE-6260-4553-8074-6E028E184632}" type="slidenum">
              <a:rPr lang="en-US" altLang="en-US"/>
              <a:pPr/>
              <a:t>36</a:t>
            </a:fld>
            <a:endParaRPr lang="en-US" altLang="en-US" sz="1400"/>
          </a:p>
        </p:txBody>
      </p:sp>
      <p:sp>
        <p:nvSpPr>
          <p:cNvPr id="237570" name="Rectangle 2"/>
          <p:cNvSpPr>
            <a:spLocks noGrp="1" noChangeArrowheads="1"/>
          </p:cNvSpPr>
          <p:nvPr>
            <p:ph type="title"/>
          </p:nvPr>
        </p:nvSpPr>
        <p:spPr>
          <a:xfrm>
            <a:off x="1219200" y="762000"/>
            <a:ext cx="7924800" cy="914400"/>
          </a:xfrm>
        </p:spPr>
        <p:txBody>
          <a:bodyPr/>
          <a:lstStyle/>
          <a:p>
            <a:pPr algn="ctr"/>
            <a:r>
              <a:rPr lang="en-US" altLang="en-US" b="1">
                <a:latin typeface="Comic Sans MS" panose="030F0702030302020204" pitchFamily="66" charset="0"/>
              </a:rPr>
              <a:t>Right of First Refusal</a:t>
            </a:r>
          </a:p>
        </p:txBody>
      </p:sp>
      <p:sp>
        <p:nvSpPr>
          <p:cNvPr id="237571" name="Rectangle 3"/>
          <p:cNvSpPr>
            <a:spLocks noGrp="1" noChangeArrowheads="1"/>
          </p:cNvSpPr>
          <p:nvPr>
            <p:ph type="body" idx="1"/>
          </p:nvPr>
        </p:nvSpPr>
        <p:spPr>
          <a:xfrm>
            <a:off x="609600" y="1981200"/>
            <a:ext cx="8229600" cy="4235450"/>
          </a:xfrm>
        </p:spPr>
        <p:txBody>
          <a:bodyPr/>
          <a:lstStyle/>
          <a:p>
            <a:pPr>
              <a:lnSpc>
                <a:spcPct val="90000"/>
              </a:lnSpc>
            </a:pPr>
            <a:r>
              <a:rPr lang="en-US" altLang="en-US" sz="2800">
                <a:latin typeface="Comic Sans MS" panose="030F0702030302020204" pitchFamily="66" charset="0"/>
              </a:rPr>
              <a:t>What is it?</a:t>
            </a:r>
          </a:p>
          <a:p>
            <a:pPr lvl="1">
              <a:lnSpc>
                <a:spcPct val="90000"/>
              </a:lnSpc>
            </a:pPr>
            <a:r>
              <a:rPr lang="en-US" altLang="en-US" sz="2400">
                <a:latin typeface="Comic Sans MS" panose="030F0702030302020204" pitchFamily="66" charset="0"/>
              </a:rPr>
              <a:t>Gives the holder the right to meet any other offer before the proposed contract is accepted.</a:t>
            </a:r>
          </a:p>
          <a:p>
            <a:pPr lvl="1">
              <a:lnSpc>
                <a:spcPct val="90000"/>
              </a:lnSpc>
            </a:pPr>
            <a:r>
              <a:rPr lang="en-US" altLang="en-US" sz="2400">
                <a:latin typeface="Comic Sans MS" panose="030F0702030302020204" pitchFamily="66" charset="0"/>
              </a:rPr>
              <a:t>When Sponsor has a NERF license and </a:t>
            </a:r>
            <a:r>
              <a:rPr lang="en-US" altLang="en-US" sz="2400" b="1">
                <a:latin typeface="Comic Sans MS" panose="030F0702030302020204" pitchFamily="66" charset="0"/>
              </a:rPr>
              <a:t>does not</a:t>
            </a:r>
            <a:r>
              <a:rPr lang="en-US" altLang="en-US" sz="2400">
                <a:latin typeface="Comic Sans MS" panose="030F0702030302020204" pitchFamily="66" charset="0"/>
              </a:rPr>
              <a:t> exercise its option to negotiate an exclusive, royalty-bearing license</a:t>
            </a:r>
          </a:p>
          <a:p>
            <a:pPr lvl="1">
              <a:lnSpc>
                <a:spcPct val="90000"/>
              </a:lnSpc>
            </a:pPr>
            <a:r>
              <a:rPr lang="en-US" altLang="en-US" sz="2400">
                <a:latin typeface="Comic Sans MS" panose="030F0702030302020204" pitchFamily="66" charset="0"/>
              </a:rPr>
              <a:t>AND, reserves a right of first refusal</a:t>
            </a:r>
          </a:p>
          <a:p>
            <a:pPr>
              <a:lnSpc>
                <a:spcPct val="90000"/>
              </a:lnSpc>
            </a:pPr>
            <a:r>
              <a:rPr lang="en-US" altLang="en-US" sz="2800">
                <a:latin typeface="Comic Sans MS" panose="030F0702030302020204" pitchFamily="66" charset="0"/>
              </a:rPr>
              <a:t>What Does it Mean? </a:t>
            </a:r>
          </a:p>
          <a:p>
            <a:pPr lvl="1">
              <a:lnSpc>
                <a:spcPct val="90000"/>
              </a:lnSpc>
            </a:pPr>
            <a:r>
              <a:rPr lang="en-US" altLang="en-US" sz="2400">
                <a:latin typeface="Comic Sans MS" panose="030F0702030302020204" pitchFamily="66" charset="0"/>
              </a:rPr>
              <a:t>If you negotiate an exclusive, royalty-bearing license with another company, before you sign contract, you have to offer that deal to Sponsor.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C9434FD4-0B1D-4E33-8D04-5A5590B3B9C5}" type="slidenum">
              <a:rPr lang="en-US" altLang="en-US"/>
              <a:pPr/>
              <a:t>37</a:t>
            </a:fld>
            <a:endParaRPr lang="en-US" altLang="en-US" sz="1400"/>
          </a:p>
        </p:txBody>
      </p:sp>
      <p:sp>
        <p:nvSpPr>
          <p:cNvPr id="238594" name="Rectangle 2"/>
          <p:cNvSpPr>
            <a:spLocks noGrp="1" noChangeArrowheads="1"/>
          </p:cNvSpPr>
          <p:nvPr>
            <p:ph type="title"/>
          </p:nvPr>
        </p:nvSpPr>
        <p:spPr>
          <a:xfrm>
            <a:off x="1371600" y="838200"/>
            <a:ext cx="7772400" cy="914400"/>
          </a:xfrm>
        </p:spPr>
        <p:txBody>
          <a:bodyPr/>
          <a:lstStyle/>
          <a:p>
            <a:pPr algn="ctr"/>
            <a:r>
              <a:rPr lang="en-US" altLang="en-US" b="1">
                <a:latin typeface="Comic Sans MS" panose="030F0702030302020204" pitchFamily="66" charset="0"/>
              </a:rPr>
              <a:t>Summary ~ Avoid Pitfalls </a:t>
            </a:r>
          </a:p>
        </p:txBody>
      </p:sp>
      <p:sp>
        <p:nvSpPr>
          <p:cNvPr id="238595" name="Rectangle 3"/>
          <p:cNvSpPr>
            <a:spLocks noGrp="1" noChangeArrowheads="1"/>
          </p:cNvSpPr>
          <p:nvPr>
            <p:ph type="body" idx="1"/>
          </p:nvPr>
        </p:nvSpPr>
        <p:spPr>
          <a:xfrm>
            <a:off x="685800" y="1905000"/>
            <a:ext cx="8458200" cy="5441950"/>
          </a:xfrm>
        </p:spPr>
        <p:txBody>
          <a:bodyPr/>
          <a:lstStyle/>
          <a:p>
            <a:r>
              <a:rPr lang="en-US" altLang="en-US">
                <a:latin typeface="Comic Sans MS" panose="030F0702030302020204" pitchFamily="66" charset="0"/>
              </a:rPr>
              <a:t>When negotiating IP, avoid troublesome clauses</a:t>
            </a:r>
          </a:p>
          <a:p>
            <a:pPr lvl="1"/>
            <a:r>
              <a:rPr lang="en-US" altLang="en-US">
                <a:latin typeface="Comic Sans MS" panose="030F0702030302020204" pitchFamily="66" charset="0"/>
              </a:rPr>
              <a:t>NERF licenses to make, use and sell</a:t>
            </a:r>
          </a:p>
          <a:p>
            <a:pPr lvl="1"/>
            <a:r>
              <a:rPr lang="en-US" altLang="en-US">
                <a:latin typeface="Comic Sans MS" panose="030F0702030302020204" pitchFamily="66" charset="0"/>
              </a:rPr>
              <a:t>Sublicensable</a:t>
            </a:r>
          </a:p>
          <a:p>
            <a:pPr lvl="1"/>
            <a:r>
              <a:rPr lang="en-US" altLang="en-US">
                <a:latin typeface="Comic Sans MS" panose="030F0702030302020204" pitchFamily="66" charset="0"/>
              </a:rPr>
              <a:t>Ownership of IP</a:t>
            </a:r>
          </a:p>
          <a:p>
            <a:pPr lvl="1"/>
            <a:r>
              <a:rPr lang="en-US" altLang="en-US">
                <a:latin typeface="Comic Sans MS" panose="030F0702030302020204" pitchFamily="66" charset="0"/>
              </a:rPr>
              <a:t>Background IP</a:t>
            </a:r>
          </a:p>
          <a:p>
            <a:pPr lvl="1"/>
            <a:r>
              <a:rPr lang="en-US" altLang="en-US">
                <a:latin typeface="Comic Sans MS" panose="030F0702030302020204" pitchFamily="66" charset="0"/>
              </a:rPr>
              <a:t>Right of First Refusal</a:t>
            </a:r>
          </a:p>
          <a:p>
            <a:pPr lvl="1"/>
            <a:r>
              <a:rPr lang="en-US" altLang="en-US">
                <a:latin typeface="Comic Sans MS" panose="030F0702030302020204" pitchFamily="66" charset="0"/>
              </a:rPr>
              <a:t>How Can an Agreement get Approved if it has Non-Conforming Clauses in it?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7DCED263-4F56-41A3-9E1E-493026B7EA57}" type="slidenum">
              <a:rPr lang="en-US" altLang="en-US"/>
              <a:pPr/>
              <a:t>38</a:t>
            </a:fld>
            <a:endParaRPr lang="en-US" altLang="en-US" sz="1400"/>
          </a:p>
        </p:txBody>
      </p:sp>
      <p:sp>
        <p:nvSpPr>
          <p:cNvPr id="244738" name="Rectangle 2"/>
          <p:cNvSpPr>
            <a:spLocks noGrp="1" noChangeArrowheads="1"/>
          </p:cNvSpPr>
          <p:nvPr>
            <p:ph type="title"/>
          </p:nvPr>
        </p:nvSpPr>
        <p:spPr/>
        <p:txBody>
          <a:bodyPr/>
          <a:lstStyle/>
          <a:p>
            <a:pPr algn="ctr"/>
            <a:r>
              <a:rPr lang="en-US" altLang="en-US" sz="4000" b="1">
                <a:latin typeface="Comic Sans MS" panose="030F0702030302020204" pitchFamily="66" charset="0"/>
              </a:rPr>
              <a:t>What Is A “Form G” Agreement?</a:t>
            </a:r>
          </a:p>
        </p:txBody>
      </p:sp>
      <p:sp>
        <p:nvSpPr>
          <p:cNvPr id="244739" name="Rectangle 3"/>
          <p:cNvSpPr>
            <a:spLocks noGrp="1" noChangeArrowheads="1"/>
          </p:cNvSpPr>
          <p:nvPr>
            <p:ph type="body" idx="1"/>
          </p:nvPr>
        </p:nvSpPr>
        <p:spPr>
          <a:xfrm>
            <a:off x="990600" y="2101850"/>
            <a:ext cx="7848600" cy="4375150"/>
          </a:xfrm>
        </p:spPr>
        <p:txBody>
          <a:bodyPr/>
          <a:lstStyle/>
          <a:p>
            <a:pPr>
              <a:lnSpc>
                <a:spcPct val="90000"/>
              </a:lnSpc>
            </a:pPr>
            <a:r>
              <a:rPr lang="en-US" altLang="en-US" sz="2800">
                <a:latin typeface="Comic Sans MS" panose="030F0702030302020204" pitchFamily="66" charset="0"/>
              </a:rPr>
              <a:t>Form G = Non-Conforming Agreement re: IP, publication, indemnification provisions</a:t>
            </a:r>
          </a:p>
          <a:p>
            <a:pPr>
              <a:lnSpc>
                <a:spcPct val="90000"/>
              </a:lnSpc>
            </a:pPr>
            <a:r>
              <a:rPr lang="en-US" altLang="en-US" sz="2800">
                <a:latin typeface="Comic Sans MS" panose="030F0702030302020204" pitchFamily="66" charset="0"/>
              </a:rPr>
              <a:t>Weigh Benefits Against Risks</a:t>
            </a:r>
          </a:p>
          <a:p>
            <a:pPr>
              <a:lnSpc>
                <a:spcPct val="90000"/>
              </a:lnSpc>
            </a:pPr>
            <a:r>
              <a:rPr lang="en-US" altLang="en-US" sz="2800">
                <a:latin typeface="Comic Sans MS" panose="030F0702030302020204" pitchFamily="66" charset="0"/>
              </a:rPr>
              <a:t>Identify Non-Conforming Provisions in Agreement</a:t>
            </a:r>
          </a:p>
          <a:p>
            <a:pPr>
              <a:lnSpc>
                <a:spcPct val="90000"/>
              </a:lnSpc>
            </a:pPr>
            <a:r>
              <a:rPr lang="en-US" altLang="en-US" sz="2800">
                <a:latin typeface="Comic Sans MS" panose="030F0702030302020204" pitchFamily="66" charset="0"/>
              </a:rPr>
              <a:t>Do Benefits Outweigh Giving IP Away?</a:t>
            </a:r>
          </a:p>
          <a:p>
            <a:pPr>
              <a:lnSpc>
                <a:spcPct val="90000"/>
              </a:lnSpc>
            </a:pPr>
            <a:r>
              <a:rPr lang="en-US" altLang="en-US" sz="2800">
                <a:latin typeface="Comic Sans MS" panose="030F0702030302020204" pitchFamily="66" charset="0"/>
              </a:rPr>
              <a:t>Administrative Approval/Procedural Process at UTSA</a:t>
            </a:r>
          </a:p>
          <a:p>
            <a:pPr>
              <a:lnSpc>
                <a:spcPct val="90000"/>
              </a:lnSpc>
            </a:pPr>
            <a:r>
              <a:rPr lang="en-US" altLang="en-US" sz="2800">
                <a:latin typeface="Comic Sans MS" panose="030F0702030302020204" pitchFamily="66" charset="0"/>
              </a:rPr>
              <a:t>Form G’s are </a:t>
            </a:r>
            <a:r>
              <a:rPr lang="en-US" altLang="en-US" sz="2800" b="1">
                <a:latin typeface="Comic Sans MS" panose="030F0702030302020204" pitchFamily="66" charset="0"/>
              </a:rPr>
              <a:t>not discouraged</a:t>
            </a:r>
            <a:r>
              <a:rPr lang="en-US" altLang="en-US" sz="2800">
                <a:latin typeface="Comic Sans MS" panose="030F0702030302020204" pitchFamily="66" charset="0"/>
              </a:rPr>
              <a:t> at UT System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D11371B-2DD7-4D9C-BABA-5BEF679244F7}" type="slidenum">
              <a:rPr lang="en-US" altLang="en-US"/>
              <a:pPr/>
              <a:t>39</a:t>
            </a:fld>
            <a:endParaRPr lang="en-US" altLang="en-US" sz="1400"/>
          </a:p>
        </p:txBody>
      </p:sp>
      <p:sp>
        <p:nvSpPr>
          <p:cNvPr id="245762" name="Rectangle 2"/>
          <p:cNvSpPr>
            <a:spLocks noGrp="1" noChangeArrowheads="1"/>
          </p:cNvSpPr>
          <p:nvPr>
            <p:ph type="title"/>
          </p:nvPr>
        </p:nvSpPr>
        <p:spPr>
          <a:xfrm>
            <a:off x="1295400" y="838200"/>
            <a:ext cx="7848600" cy="914400"/>
          </a:xfrm>
        </p:spPr>
        <p:txBody>
          <a:bodyPr/>
          <a:lstStyle/>
          <a:p>
            <a:pPr algn="ctr"/>
            <a:r>
              <a:rPr lang="en-US" altLang="en-US" b="1">
                <a:latin typeface="Comic Sans MS" panose="030F0702030302020204" pitchFamily="66" charset="0"/>
              </a:rPr>
              <a:t>Form G Process at UTSA</a:t>
            </a:r>
          </a:p>
        </p:txBody>
      </p:sp>
      <p:sp>
        <p:nvSpPr>
          <p:cNvPr id="245763" name="Rectangle 3"/>
          <p:cNvSpPr>
            <a:spLocks noGrp="1" noChangeArrowheads="1"/>
          </p:cNvSpPr>
          <p:nvPr>
            <p:ph type="body" idx="1"/>
          </p:nvPr>
        </p:nvSpPr>
        <p:spPr>
          <a:xfrm>
            <a:off x="685800" y="1981200"/>
            <a:ext cx="8153400" cy="4235450"/>
          </a:xfrm>
        </p:spPr>
        <p:txBody>
          <a:bodyPr/>
          <a:lstStyle/>
          <a:p>
            <a:r>
              <a:rPr lang="en-US" altLang="en-US" sz="2800">
                <a:latin typeface="Comic Sans MS" panose="030F0702030302020204" pitchFamily="66" charset="0"/>
              </a:rPr>
              <a:t>Form G’s are </a:t>
            </a:r>
            <a:r>
              <a:rPr lang="en-US" altLang="en-US" sz="2800" b="1">
                <a:latin typeface="Comic Sans MS" panose="030F0702030302020204" pitchFamily="66" charset="0"/>
              </a:rPr>
              <a:t>Not</a:t>
            </a:r>
            <a:r>
              <a:rPr lang="en-US" altLang="en-US" sz="2800">
                <a:latin typeface="Comic Sans MS" panose="030F0702030302020204" pitchFamily="66" charset="0"/>
              </a:rPr>
              <a:t> Discouraged</a:t>
            </a:r>
          </a:p>
          <a:p>
            <a:pPr lvl="1"/>
            <a:r>
              <a:rPr lang="en-US" altLang="en-US">
                <a:latin typeface="Comic Sans MS" panose="030F0702030302020204" pitchFamily="66" charset="0"/>
              </a:rPr>
              <a:t>Important Administrative Authority</a:t>
            </a:r>
          </a:p>
          <a:p>
            <a:r>
              <a:rPr lang="en-US" altLang="en-US" sz="2800">
                <a:latin typeface="Comic Sans MS" panose="030F0702030302020204" pitchFamily="66" charset="0"/>
              </a:rPr>
              <a:t>Negotiate Agreement</a:t>
            </a:r>
          </a:p>
          <a:p>
            <a:pPr lvl="1"/>
            <a:r>
              <a:rPr lang="en-US" altLang="en-US">
                <a:latin typeface="Comic Sans MS" panose="030F0702030302020204" pitchFamily="66" charset="0"/>
              </a:rPr>
              <a:t>Can’t negotiate out non-conforming provisions</a:t>
            </a:r>
          </a:p>
          <a:p>
            <a:r>
              <a:rPr lang="en-US" altLang="en-US" sz="2800">
                <a:latin typeface="Comic Sans MS" panose="030F0702030302020204" pitchFamily="66" charset="0"/>
              </a:rPr>
              <a:t>Identify Deviations from RRR</a:t>
            </a:r>
          </a:p>
          <a:p>
            <a:r>
              <a:rPr lang="en-US" altLang="en-US" sz="2800">
                <a:latin typeface="Comic Sans MS" panose="030F0702030302020204" pitchFamily="66" charset="0"/>
              </a:rPr>
              <a:t>Negotiator Transmits Form G to UTSA President or Delagatee</a:t>
            </a:r>
          </a:p>
          <a:p>
            <a:pPr lvl="1"/>
            <a:r>
              <a:rPr lang="en-US" altLang="en-US">
                <a:latin typeface="Comic Sans MS" panose="030F0702030302020204" pitchFamily="66" charset="0"/>
              </a:rPr>
              <a:t>What’s in a Form G Transmittal Letter?</a:t>
            </a:r>
          </a:p>
          <a:p>
            <a:pPr>
              <a:buFont typeface="Wingdings" panose="05000000000000000000" pitchFamily="2" charset="2"/>
              <a:buNone/>
            </a:pPr>
            <a:endParaRPr lang="en-US" altLang="en-US" sz="2800">
              <a:latin typeface="Comic Sans MS" panose="030F0702030302020204"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9FD05B1C-442C-4855-A0EE-576CD757BD84}" type="slidenum">
              <a:rPr lang="en-US" altLang="en-US"/>
              <a:pPr/>
              <a:t>4</a:t>
            </a:fld>
            <a:endParaRPr lang="en-US" altLang="en-US" sz="1400"/>
          </a:p>
        </p:txBody>
      </p:sp>
      <p:sp>
        <p:nvSpPr>
          <p:cNvPr id="111618" name="Rectangle 2"/>
          <p:cNvSpPr>
            <a:spLocks noGrp="1" noChangeArrowheads="1"/>
          </p:cNvSpPr>
          <p:nvPr>
            <p:ph type="title"/>
          </p:nvPr>
        </p:nvSpPr>
        <p:spPr>
          <a:xfrm>
            <a:off x="838200" y="990600"/>
            <a:ext cx="7772400" cy="1143000"/>
          </a:xfrm>
        </p:spPr>
        <p:txBody>
          <a:bodyPr/>
          <a:lstStyle/>
          <a:p>
            <a:pPr algn="ctr"/>
            <a:r>
              <a:rPr lang="en-US" altLang="en-US">
                <a:latin typeface="Comic Sans MS" panose="030F0702030302020204" pitchFamily="66" charset="0"/>
              </a:rPr>
              <a:t>Types of </a:t>
            </a:r>
            <a:br>
              <a:rPr lang="en-US" altLang="en-US">
                <a:latin typeface="Comic Sans MS" panose="030F0702030302020204" pitchFamily="66" charset="0"/>
              </a:rPr>
            </a:br>
            <a:r>
              <a:rPr lang="en-US" altLang="en-US">
                <a:latin typeface="Comic Sans MS" panose="030F0702030302020204" pitchFamily="66" charset="0"/>
              </a:rPr>
              <a:t>Intellectual Property</a:t>
            </a:r>
          </a:p>
        </p:txBody>
      </p:sp>
      <p:sp>
        <p:nvSpPr>
          <p:cNvPr id="111619" name="Rectangle 3"/>
          <p:cNvSpPr>
            <a:spLocks noGrp="1" noChangeArrowheads="1"/>
          </p:cNvSpPr>
          <p:nvPr>
            <p:ph type="body" idx="1"/>
          </p:nvPr>
        </p:nvSpPr>
        <p:spPr>
          <a:xfrm>
            <a:off x="609600" y="2057400"/>
            <a:ext cx="7696200" cy="3733800"/>
          </a:xfrm>
        </p:spPr>
        <p:txBody>
          <a:bodyPr/>
          <a:lstStyle/>
          <a:p>
            <a:pPr>
              <a:lnSpc>
                <a:spcPct val="90000"/>
              </a:lnSpc>
            </a:pPr>
            <a:r>
              <a:rPr lang="en-US" altLang="en-US">
                <a:latin typeface="Comic Sans MS" panose="030F0702030302020204" pitchFamily="66" charset="0"/>
              </a:rPr>
              <a:t>Trademarks ~ identifies source of goods or services </a:t>
            </a:r>
          </a:p>
          <a:p>
            <a:pPr>
              <a:lnSpc>
                <a:spcPct val="90000"/>
              </a:lnSpc>
            </a:pPr>
            <a:r>
              <a:rPr lang="en-US" altLang="en-US">
                <a:latin typeface="Comic Sans MS" panose="030F0702030302020204" pitchFamily="66" charset="0"/>
              </a:rPr>
              <a:t>Copyrights ~ protect works fixed in a medium </a:t>
            </a:r>
          </a:p>
          <a:p>
            <a:pPr>
              <a:lnSpc>
                <a:spcPct val="90000"/>
              </a:lnSpc>
            </a:pPr>
            <a:r>
              <a:rPr lang="en-US" altLang="en-US">
                <a:latin typeface="Comic Sans MS" panose="030F0702030302020204" pitchFamily="66" charset="0"/>
              </a:rPr>
              <a:t>Trade Secrets ~ best where the subject matter can’t be easily “reverse engineered” </a:t>
            </a:r>
          </a:p>
          <a:p>
            <a:pPr>
              <a:lnSpc>
                <a:spcPct val="90000"/>
              </a:lnSpc>
            </a:pPr>
            <a:r>
              <a:rPr lang="en-US" altLang="en-US">
                <a:latin typeface="Comic Sans MS" panose="030F0702030302020204" pitchFamily="66" charset="0"/>
              </a:rPr>
              <a:t>Patents ~  3  kinds: design, plant and utility</a:t>
            </a:r>
          </a:p>
          <a:p>
            <a:pPr>
              <a:lnSpc>
                <a:spcPct val="90000"/>
              </a:lnSpc>
            </a:pPr>
            <a:endParaRPr lang="en-US" altLang="en-US">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95C315D7-8DDF-4E94-8A60-6A16DE292297}" type="slidenum">
              <a:rPr lang="en-US" altLang="en-US"/>
              <a:pPr/>
              <a:t>40</a:t>
            </a:fld>
            <a:endParaRPr lang="en-US" altLang="en-US" sz="1400"/>
          </a:p>
        </p:txBody>
      </p:sp>
      <p:sp>
        <p:nvSpPr>
          <p:cNvPr id="169986" name="Rectangle 2"/>
          <p:cNvSpPr>
            <a:spLocks noGrp="1" noChangeArrowheads="1"/>
          </p:cNvSpPr>
          <p:nvPr>
            <p:ph type="title"/>
          </p:nvPr>
        </p:nvSpPr>
        <p:spPr>
          <a:xfrm>
            <a:off x="947738" y="609600"/>
            <a:ext cx="8196262" cy="1493838"/>
          </a:xfrm>
        </p:spPr>
        <p:txBody>
          <a:bodyPr/>
          <a:lstStyle/>
          <a:p>
            <a:pPr algn="ctr"/>
            <a:r>
              <a:rPr lang="en-US" altLang="en-US" b="1">
                <a:latin typeface="Comic Sans MS" panose="030F0702030302020204" pitchFamily="66" charset="0"/>
                <a:cs typeface="Arial" panose="020B0604020202020204" pitchFamily="34" charset="0"/>
              </a:rPr>
              <a:t>Publication Concerns</a:t>
            </a:r>
            <a:r>
              <a:rPr lang="en-US" altLang="en-US">
                <a:latin typeface="Comic Sans MS" panose="030F0702030302020204" pitchFamily="66" charset="0"/>
                <a:cs typeface="Arial" panose="020B0604020202020204" pitchFamily="34" charset="0"/>
              </a:rPr>
              <a:t/>
            </a:r>
            <a:br>
              <a:rPr lang="en-US" altLang="en-US">
                <a:latin typeface="Comic Sans MS" panose="030F0702030302020204" pitchFamily="66" charset="0"/>
                <a:cs typeface="Arial" panose="020B0604020202020204" pitchFamily="34" charset="0"/>
              </a:rPr>
            </a:br>
            <a:endParaRPr lang="en-US" altLang="en-US" sz="2000">
              <a:latin typeface="Comic Sans MS" panose="030F0702030302020204" pitchFamily="66" charset="0"/>
              <a:cs typeface="Arial" panose="020B0604020202020204" pitchFamily="34" charset="0"/>
            </a:endParaRPr>
          </a:p>
        </p:txBody>
      </p:sp>
      <p:sp>
        <p:nvSpPr>
          <p:cNvPr id="169987" name="Rectangle 3"/>
          <p:cNvSpPr>
            <a:spLocks noGrp="1" noChangeArrowheads="1"/>
          </p:cNvSpPr>
          <p:nvPr>
            <p:ph type="body" idx="1"/>
          </p:nvPr>
        </p:nvSpPr>
        <p:spPr>
          <a:xfrm>
            <a:off x="914400" y="2057400"/>
            <a:ext cx="7924800" cy="4572000"/>
          </a:xfrm>
        </p:spPr>
        <p:txBody>
          <a:bodyPr/>
          <a:lstStyle/>
          <a:p>
            <a:r>
              <a:rPr lang="en-US" altLang="en-US">
                <a:latin typeface="Comic Sans MS" panose="030F0702030302020204" pitchFamily="66" charset="0"/>
                <a:cs typeface="Arial" panose="020B0604020202020204" pitchFamily="34" charset="0"/>
              </a:rPr>
              <a:t>When Can We Publish?</a:t>
            </a:r>
          </a:p>
          <a:p>
            <a:pPr>
              <a:lnSpc>
                <a:spcPct val="0"/>
              </a:lnSpc>
            </a:pPr>
            <a:endParaRPr lang="en-US" altLang="en-US">
              <a:latin typeface="Comic Sans MS" panose="030F0702030302020204" pitchFamily="66" charset="0"/>
              <a:cs typeface="Arial" panose="020B0604020202020204" pitchFamily="34" charset="0"/>
            </a:endParaRPr>
          </a:p>
          <a:p>
            <a:r>
              <a:rPr lang="en-US" altLang="en-US">
                <a:latin typeface="Comic Sans MS" panose="030F0702030302020204" pitchFamily="66" charset="0"/>
                <a:cs typeface="Arial" panose="020B0604020202020204" pitchFamily="34" charset="0"/>
              </a:rPr>
              <a:t>What Can We Publish?</a:t>
            </a:r>
          </a:p>
          <a:p>
            <a:pPr>
              <a:lnSpc>
                <a:spcPct val="10000"/>
              </a:lnSpc>
            </a:pPr>
            <a:endParaRPr lang="en-US" altLang="en-US">
              <a:latin typeface="Comic Sans MS" panose="030F0702030302020204" pitchFamily="66" charset="0"/>
              <a:cs typeface="Arial" panose="020B0604020202020204" pitchFamily="34" charset="0"/>
            </a:endParaRPr>
          </a:p>
          <a:p>
            <a:r>
              <a:rPr lang="en-US" altLang="en-US">
                <a:latin typeface="Comic Sans MS" panose="030F0702030302020204" pitchFamily="66" charset="0"/>
                <a:cs typeface="Arial" panose="020B0604020202020204" pitchFamily="34" charset="0"/>
              </a:rPr>
              <a:t>Pre-Publication Review Process </a:t>
            </a:r>
          </a:p>
          <a:p>
            <a:pPr>
              <a:lnSpc>
                <a:spcPct val="10000"/>
              </a:lnSpc>
            </a:pPr>
            <a:endParaRPr lang="en-US" altLang="en-US">
              <a:latin typeface="Comic Sans MS" panose="030F0702030302020204" pitchFamily="66" charset="0"/>
              <a:cs typeface="Arial" panose="020B0604020202020204" pitchFamily="34" charset="0"/>
            </a:endParaRPr>
          </a:p>
          <a:p>
            <a:r>
              <a:rPr lang="en-US" altLang="en-US">
                <a:latin typeface="Comic Sans MS" panose="030F0702030302020204" pitchFamily="66" charset="0"/>
                <a:cs typeface="Arial" panose="020B0604020202020204" pitchFamily="34" charset="0"/>
              </a:rPr>
              <a:t>What is a Reasonable Delay?</a:t>
            </a:r>
          </a:p>
          <a:p>
            <a:pPr>
              <a:lnSpc>
                <a:spcPct val="40000"/>
              </a:lnSpc>
            </a:pPr>
            <a:endParaRPr lang="en-US" altLang="en-US">
              <a:latin typeface="Comic Sans MS" panose="030F0702030302020204" pitchFamily="66" charset="0"/>
              <a:cs typeface="Arial" panose="020B0604020202020204" pitchFamily="34" charset="0"/>
            </a:endParaRPr>
          </a:p>
          <a:p>
            <a:pPr>
              <a:lnSpc>
                <a:spcPct val="40000"/>
              </a:lnSpc>
            </a:pPr>
            <a:r>
              <a:rPr lang="en-US" altLang="en-US">
                <a:latin typeface="Comic Sans MS" panose="030F0702030302020204" pitchFamily="66" charset="0"/>
                <a:cs typeface="Arial" panose="020B0604020202020204" pitchFamily="34" charset="0"/>
              </a:rPr>
              <a:t>How to Monitor Faculty’s Enthusiasm</a:t>
            </a:r>
          </a:p>
          <a:p>
            <a:pPr>
              <a:lnSpc>
                <a:spcPct val="10000"/>
              </a:lnSpc>
            </a:pPr>
            <a:endParaRPr lang="en-US" altLang="en-US">
              <a:latin typeface="Comic Sans MS" panose="030F0702030302020204" pitchFamily="66" charset="0"/>
              <a:cs typeface="Arial" panose="020B0604020202020204" pitchFamily="34" charset="0"/>
            </a:endParaRPr>
          </a:p>
          <a:p>
            <a:r>
              <a:rPr lang="en-US" altLang="en-US">
                <a:latin typeface="Comic Sans MS" panose="030F0702030302020204" pitchFamily="66" charset="0"/>
                <a:cs typeface="Arial" panose="020B0604020202020204" pitchFamily="34" charset="0"/>
              </a:rPr>
              <a:t>Real World Remedies &amp; Deal Breakers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9B3E05C4-34A0-4744-8D86-FF2AD968D40E}" type="slidenum">
              <a:rPr lang="en-US" altLang="en-US"/>
              <a:pPr/>
              <a:t>41</a:t>
            </a:fld>
            <a:endParaRPr lang="en-US" altLang="en-US" sz="1400"/>
          </a:p>
        </p:txBody>
      </p:sp>
      <p:sp>
        <p:nvSpPr>
          <p:cNvPr id="173058" name="Rectangle 2"/>
          <p:cNvSpPr>
            <a:spLocks noGrp="1" noChangeArrowheads="1"/>
          </p:cNvSpPr>
          <p:nvPr>
            <p:ph type="title"/>
          </p:nvPr>
        </p:nvSpPr>
        <p:spPr>
          <a:xfrm>
            <a:off x="609600" y="990600"/>
            <a:ext cx="8229600" cy="1370013"/>
          </a:xfrm>
        </p:spPr>
        <p:txBody>
          <a:bodyPr/>
          <a:lstStyle/>
          <a:p>
            <a:pPr algn="ctr">
              <a:lnSpc>
                <a:spcPct val="70000"/>
              </a:lnSpc>
            </a:pPr>
            <a:r>
              <a:rPr lang="en-US" altLang="en-US">
                <a:latin typeface="Comic Sans MS" panose="030F0702030302020204" pitchFamily="66" charset="0"/>
                <a:cs typeface="Arial" panose="020B0604020202020204" pitchFamily="34" charset="0"/>
              </a:rPr>
              <a:t> </a:t>
            </a:r>
            <a:r>
              <a:rPr lang="en-US" altLang="en-US" b="1">
                <a:latin typeface="Comic Sans MS" panose="030F0702030302020204" pitchFamily="66" charset="0"/>
                <a:cs typeface="Arial" panose="020B0604020202020204" pitchFamily="34" charset="0"/>
              </a:rPr>
              <a:t>When/How Can We Publish?</a:t>
            </a:r>
            <a:r>
              <a:rPr lang="en-US" altLang="en-US">
                <a:latin typeface="Comic Sans MS" panose="030F0702030302020204" pitchFamily="66" charset="0"/>
                <a:cs typeface="Arial" panose="020B0604020202020204" pitchFamily="34" charset="0"/>
              </a:rPr>
              <a:t/>
            </a:r>
            <a:br>
              <a:rPr lang="en-US" altLang="en-US">
                <a:latin typeface="Comic Sans MS" panose="030F0702030302020204" pitchFamily="66" charset="0"/>
                <a:cs typeface="Arial" panose="020B0604020202020204" pitchFamily="34" charset="0"/>
              </a:rPr>
            </a:br>
            <a:r>
              <a:rPr lang="en-US" altLang="en-US" sz="3200" b="1">
                <a:solidFill>
                  <a:srgbClr val="0099FF"/>
                </a:solidFill>
                <a:latin typeface="Comic Sans MS" panose="030F0702030302020204" pitchFamily="66" charset="0"/>
                <a:cs typeface="Arial" panose="020B0604020202020204" pitchFamily="34" charset="0"/>
              </a:rPr>
              <a:t>Research Institutions – Non-Negotiable</a:t>
            </a:r>
            <a:r>
              <a:rPr lang="en-US" altLang="en-US">
                <a:solidFill>
                  <a:srgbClr val="00CCFF"/>
                </a:solidFill>
                <a:latin typeface="Comic Sans MS" panose="030F0702030302020204" pitchFamily="66" charset="0"/>
                <a:cs typeface="Arial" panose="020B0604020202020204" pitchFamily="34" charset="0"/>
              </a:rPr>
              <a:t/>
            </a:r>
            <a:br>
              <a:rPr lang="en-US" altLang="en-US">
                <a:solidFill>
                  <a:srgbClr val="00CCFF"/>
                </a:solidFill>
                <a:latin typeface="Comic Sans MS" panose="030F0702030302020204" pitchFamily="66" charset="0"/>
                <a:cs typeface="Arial" panose="020B0604020202020204" pitchFamily="34" charset="0"/>
              </a:rPr>
            </a:br>
            <a:r>
              <a:rPr lang="en-US" altLang="en-US">
                <a:latin typeface="Comic Sans MS" panose="030F0702030302020204" pitchFamily="66" charset="0"/>
                <a:cs typeface="Arial" panose="020B0604020202020204" pitchFamily="34" charset="0"/>
              </a:rPr>
              <a:t>	</a:t>
            </a:r>
          </a:p>
        </p:txBody>
      </p:sp>
      <p:sp>
        <p:nvSpPr>
          <p:cNvPr id="173059" name="Rectangle 3"/>
          <p:cNvSpPr>
            <a:spLocks noGrp="1" noChangeArrowheads="1"/>
          </p:cNvSpPr>
          <p:nvPr>
            <p:ph type="body" idx="1"/>
          </p:nvPr>
        </p:nvSpPr>
        <p:spPr>
          <a:xfrm>
            <a:off x="457200" y="1981200"/>
            <a:ext cx="8305800" cy="4419600"/>
          </a:xfrm>
          <a:noFill/>
          <a:ln/>
          <a:extLst>
            <a:ext uri="{91240B29-F687-4F45-9708-019B960494DF}">
              <a14:hiddenLine xmlns:a14="http://schemas.microsoft.com/office/drawing/2010/main" w="9525">
                <a:solidFill>
                  <a:srgbClr val="0099FF"/>
                </a:solidFill>
                <a:miter lim="800000"/>
                <a:headEnd/>
                <a:tailEnd/>
              </a14:hiddenLine>
            </a:ext>
          </a:extLst>
        </p:spPr>
        <p:txBody>
          <a:bodyPr/>
          <a:lstStyle/>
          <a:p>
            <a:r>
              <a:rPr lang="en-US" altLang="en-US">
                <a:latin typeface="Comic Sans MS" panose="030F0702030302020204" pitchFamily="66" charset="0"/>
              </a:rPr>
              <a:t>Preserve Institution/Principal Investigator’s absolute right to publish </a:t>
            </a:r>
          </a:p>
          <a:p>
            <a:pPr>
              <a:lnSpc>
                <a:spcPct val="80000"/>
              </a:lnSpc>
            </a:pPr>
            <a:r>
              <a:rPr lang="en-US" altLang="en-US">
                <a:latin typeface="Comic Sans MS" panose="030F0702030302020204" pitchFamily="66" charset="0"/>
              </a:rPr>
              <a:t>Sponsor cannot “control” our publication rights or “approve” contents of publication </a:t>
            </a:r>
          </a:p>
          <a:p>
            <a:r>
              <a:rPr lang="en-US" altLang="en-US">
                <a:latin typeface="Comic Sans MS" panose="030F0702030302020204" pitchFamily="66" charset="0"/>
              </a:rPr>
              <a:t>Cross reference right to publish in confidentiality and ownership of data §§</a:t>
            </a:r>
          </a:p>
          <a:p>
            <a:r>
              <a:rPr lang="en-US" altLang="en-US">
                <a:latin typeface="Comic Sans MS" panose="030F0702030302020204" pitchFamily="66" charset="0"/>
              </a:rPr>
              <a:t>Principal Investigator owns the copyright in his/her publications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80FA1C8B-78FE-4DEC-B6B8-53B2461ED2B7}" type="slidenum">
              <a:rPr lang="en-US" altLang="en-US"/>
              <a:pPr/>
              <a:t>42</a:t>
            </a:fld>
            <a:endParaRPr lang="en-US" altLang="en-US" sz="1400"/>
          </a:p>
        </p:txBody>
      </p:sp>
      <p:sp>
        <p:nvSpPr>
          <p:cNvPr id="175106" name="Rectangle 2"/>
          <p:cNvSpPr>
            <a:spLocks noGrp="1" noChangeArrowheads="1"/>
          </p:cNvSpPr>
          <p:nvPr>
            <p:ph type="title"/>
          </p:nvPr>
        </p:nvSpPr>
        <p:spPr>
          <a:xfrm>
            <a:off x="685800" y="762000"/>
            <a:ext cx="8153400" cy="1497013"/>
          </a:xfrm>
        </p:spPr>
        <p:txBody>
          <a:bodyPr/>
          <a:lstStyle/>
          <a:p>
            <a:pPr algn="ctr">
              <a:lnSpc>
                <a:spcPct val="70000"/>
              </a:lnSpc>
            </a:pPr>
            <a:r>
              <a:rPr lang="en-US" altLang="en-US" b="1">
                <a:latin typeface="Comic Sans MS" panose="030F0702030302020204" pitchFamily="66" charset="0"/>
                <a:cs typeface="Arial" panose="020B0604020202020204" pitchFamily="34" charset="0"/>
              </a:rPr>
              <a:t>Pre-Publication Review Process</a:t>
            </a:r>
            <a:r>
              <a:rPr lang="en-US" altLang="en-US">
                <a:latin typeface="Comic Sans MS" panose="030F0702030302020204" pitchFamily="66" charset="0"/>
                <a:cs typeface="Arial" panose="020B0604020202020204" pitchFamily="34" charset="0"/>
              </a:rPr>
              <a:t/>
            </a:r>
            <a:br>
              <a:rPr lang="en-US" altLang="en-US">
                <a:latin typeface="Comic Sans MS" panose="030F0702030302020204" pitchFamily="66" charset="0"/>
                <a:cs typeface="Arial" panose="020B0604020202020204" pitchFamily="34" charset="0"/>
              </a:rPr>
            </a:br>
            <a:r>
              <a:rPr lang="en-US" altLang="en-US">
                <a:latin typeface="Comic Sans MS" panose="030F0702030302020204" pitchFamily="66" charset="0"/>
                <a:cs typeface="Arial" panose="020B0604020202020204" pitchFamily="34" charset="0"/>
              </a:rPr>
              <a:t>	</a:t>
            </a:r>
            <a:r>
              <a:rPr lang="en-US" altLang="en-US" sz="3200" b="1">
                <a:solidFill>
                  <a:srgbClr val="0099FF"/>
                </a:solidFill>
                <a:latin typeface="Comic Sans MS" panose="030F0702030302020204" pitchFamily="66" charset="0"/>
                <a:cs typeface="Arial" panose="020B0604020202020204" pitchFamily="34" charset="0"/>
              </a:rPr>
              <a:t>Research Institutions</a:t>
            </a:r>
          </a:p>
        </p:txBody>
      </p:sp>
      <p:sp>
        <p:nvSpPr>
          <p:cNvPr id="175107" name="Rectangle 3"/>
          <p:cNvSpPr>
            <a:spLocks noGrp="1" noChangeArrowheads="1"/>
          </p:cNvSpPr>
          <p:nvPr>
            <p:ph type="body" idx="1"/>
          </p:nvPr>
        </p:nvSpPr>
        <p:spPr>
          <a:xfrm>
            <a:off x="914400" y="2514600"/>
            <a:ext cx="7697788" cy="3717925"/>
          </a:xfrm>
        </p:spPr>
        <p:txBody>
          <a:bodyPr/>
          <a:lstStyle/>
          <a:p>
            <a:pPr>
              <a:lnSpc>
                <a:spcPct val="90000"/>
              </a:lnSpc>
            </a:pPr>
            <a:r>
              <a:rPr lang="en-US" altLang="en-US">
                <a:latin typeface="Comic Sans MS" panose="030F0702030302020204" pitchFamily="66" charset="0"/>
              </a:rPr>
              <a:t>All 3 understand </a:t>
            </a:r>
            <a:r>
              <a:rPr lang="en-US" altLang="en-US" b="1">
                <a:latin typeface="Comic Sans MS" panose="030F0702030302020204" pitchFamily="66" charset="0"/>
              </a:rPr>
              <a:t>why</a:t>
            </a:r>
            <a:r>
              <a:rPr lang="en-US" altLang="en-US">
                <a:latin typeface="Comic Sans MS" panose="030F0702030302020204" pitchFamily="66" charset="0"/>
              </a:rPr>
              <a:t> the review is necessary</a:t>
            </a:r>
          </a:p>
          <a:p>
            <a:pPr>
              <a:lnSpc>
                <a:spcPct val="90000"/>
              </a:lnSpc>
            </a:pPr>
            <a:r>
              <a:rPr lang="en-US" altLang="en-US">
                <a:latin typeface="Comic Sans MS" panose="030F0702030302020204" pitchFamily="66" charset="0"/>
              </a:rPr>
              <a:t>Constantly reminding other 2 that we need </a:t>
            </a:r>
            <a:r>
              <a:rPr lang="en-US" altLang="en-US" b="1">
                <a:latin typeface="Comic Sans MS" panose="030F0702030302020204" pitchFamily="66" charset="0"/>
              </a:rPr>
              <a:t>unrestricted</a:t>
            </a:r>
            <a:r>
              <a:rPr lang="en-US" altLang="en-US">
                <a:latin typeface="Comic Sans MS" panose="030F0702030302020204" pitchFamily="66" charset="0"/>
              </a:rPr>
              <a:t> publication rights </a:t>
            </a:r>
          </a:p>
          <a:p>
            <a:pPr>
              <a:lnSpc>
                <a:spcPct val="90000"/>
              </a:lnSpc>
            </a:pPr>
            <a:r>
              <a:rPr lang="en-US" altLang="en-US">
                <a:latin typeface="Comic Sans MS" panose="030F0702030302020204" pitchFamily="66" charset="0"/>
              </a:rPr>
              <a:t>Review periods must be reasonable</a:t>
            </a:r>
          </a:p>
          <a:p>
            <a:pPr>
              <a:lnSpc>
                <a:spcPct val="90000"/>
              </a:lnSpc>
            </a:pPr>
            <a:r>
              <a:rPr lang="en-US" altLang="en-US">
                <a:latin typeface="Comic Sans MS" panose="030F0702030302020204" pitchFamily="66" charset="0"/>
              </a:rPr>
              <a:t>Need to educate our faculty to submit sooner instead of later</a:t>
            </a:r>
          </a:p>
          <a:p>
            <a:pPr lvl="1">
              <a:lnSpc>
                <a:spcPct val="90000"/>
              </a:lnSpc>
              <a:buFont typeface="Wingdings" panose="05000000000000000000" pitchFamily="2" charset="2"/>
              <a:buNone/>
            </a:pPr>
            <a:endParaRPr lang="en-US" altLang="en-US" sz="3200">
              <a:latin typeface="Comic Sans MS" panose="030F0702030302020204" pitchFamily="66" charset="0"/>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48A1876D-44F4-4F54-B255-3D021FA0253E}" type="slidenum">
              <a:rPr lang="en-US" altLang="en-US"/>
              <a:pPr/>
              <a:t>43</a:t>
            </a:fld>
            <a:endParaRPr lang="en-US" altLang="en-US" sz="1400"/>
          </a:p>
        </p:txBody>
      </p:sp>
      <p:sp>
        <p:nvSpPr>
          <p:cNvPr id="177154" name="Rectangle 2"/>
          <p:cNvSpPr>
            <a:spLocks noGrp="1" noChangeArrowheads="1"/>
          </p:cNvSpPr>
          <p:nvPr>
            <p:ph type="title"/>
          </p:nvPr>
        </p:nvSpPr>
        <p:spPr>
          <a:xfrm>
            <a:off x="1143000" y="731838"/>
            <a:ext cx="8001000" cy="1249362"/>
          </a:xfrm>
        </p:spPr>
        <p:txBody>
          <a:bodyPr/>
          <a:lstStyle/>
          <a:p>
            <a:pPr algn="ctr">
              <a:lnSpc>
                <a:spcPct val="90000"/>
              </a:lnSpc>
            </a:pPr>
            <a:r>
              <a:rPr lang="en-US" altLang="en-US" b="1">
                <a:latin typeface="Comic Sans MS" panose="030F0702030302020204" pitchFamily="66" charset="0"/>
              </a:rPr>
              <a:t>When Can We Publish?</a:t>
            </a:r>
            <a:r>
              <a:rPr lang="en-US" altLang="en-US">
                <a:latin typeface="Comic Sans MS" panose="030F0702030302020204" pitchFamily="66" charset="0"/>
              </a:rPr>
              <a:t/>
            </a:r>
            <a:br>
              <a:rPr lang="en-US" altLang="en-US">
                <a:latin typeface="Comic Sans MS" panose="030F0702030302020204" pitchFamily="66" charset="0"/>
              </a:rPr>
            </a:br>
            <a:r>
              <a:rPr lang="en-US" altLang="en-US" sz="3200" b="1">
                <a:solidFill>
                  <a:srgbClr val="0099FF"/>
                </a:solidFill>
                <a:latin typeface="Comic Sans MS" panose="030F0702030302020204" pitchFamily="66" charset="0"/>
                <a:cs typeface="Arial" panose="020B0604020202020204" pitchFamily="34" charset="0"/>
              </a:rPr>
              <a:t>Research Institutions - Negotiable</a:t>
            </a:r>
            <a:endParaRPr lang="en-US" altLang="en-US" sz="3200" b="1">
              <a:latin typeface="Comic Sans MS" panose="030F0702030302020204" pitchFamily="66" charset="0"/>
            </a:endParaRPr>
          </a:p>
        </p:txBody>
      </p:sp>
      <p:sp>
        <p:nvSpPr>
          <p:cNvPr id="177155" name="Rectangle 3"/>
          <p:cNvSpPr>
            <a:spLocks noGrp="1" noChangeArrowheads="1"/>
          </p:cNvSpPr>
          <p:nvPr>
            <p:ph type="body" idx="1"/>
          </p:nvPr>
        </p:nvSpPr>
        <p:spPr>
          <a:xfrm>
            <a:off x="457200" y="1905000"/>
            <a:ext cx="8039100" cy="4953000"/>
          </a:xfrm>
        </p:spPr>
        <p:txBody>
          <a:bodyPr/>
          <a:lstStyle/>
          <a:p>
            <a:pPr>
              <a:lnSpc>
                <a:spcPct val="90000"/>
              </a:lnSpc>
            </a:pPr>
            <a:r>
              <a:rPr lang="en-US" altLang="en-US" sz="2200" b="1">
                <a:latin typeface="Comic Sans MS" panose="030F0702030302020204" pitchFamily="66" charset="0"/>
              </a:rPr>
              <a:t>Review periods</a:t>
            </a:r>
            <a:r>
              <a:rPr lang="en-US" altLang="en-US" sz="2800">
                <a:latin typeface="Comic Sans MS" panose="030F0702030302020204" pitchFamily="66" charset="0"/>
              </a:rPr>
              <a:t> </a:t>
            </a:r>
          </a:p>
          <a:p>
            <a:pPr lvl="1">
              <a:lnSpc>
                <a:spcPct val="90000"/>
              </a:lnSpc>
            </a:pPr>
            <a:r>
              <a:rPr lang="en-US" altLang="en-US" sz="2000">
                <a:latin typeface="Comic Sans MS" panose="030F0702030302020204" pitchFamily="66" charset="0"/>
              </a:rPr>
              <a:t>Must be </a:t>
            </a:r>
            <a:r>
              <a:rPr lang="en-US" altLang="en-US" sz="2000" b="1">
                <a:latin typeface="Comic Sans MS" panose="030F0702030302020204" pitchFamily="66" charset="0"/>
              </a:rPr>
              <a:t>reasonable</a:t>
            </a:r>
          </a:p>
          <a:p>
            <a:pPr lvl="1">
              <a:lnSpc>
                <a:spcPct val="90000"/>
              </a:lnSpc>
            </a:pPr>
            <a:r>
              <a:rPr lang="en-US" altLang="en-US" sz="2000">
                <a:latin typeface="Comic Sans MS" panose="030F0702030302020204" pitchFamily="66" charset="0"/>
              </a:rPr>
              <a:t>Balance publish or perish</a:t>
            </a:r>
          </a:p>
          <a:p>
            <a:pPr lvl="1">
              <a:lnSpc>
                <a:spcPct val="90000"/>
              </a:lnSpc>
            </a:pPr>
            <a:r>
              <a:rPr lang="en-US" altLang="en-US" sz="2000">
                <a:latin typeface="Comic Sans MS" panose="030F0702030302020204" pitchFamily="66" charset="0"/>
              </a:rPr>
              <a:t>Length of review period </a:t>
            </a:r>
          </a:p>
          <a:p>
            <a:pPr lvl="2">
              <a:lnSpc>
                <a:spcPct val="90000"/>
              </a:lnSpc>
            </a:pPr>
            <a:r>
              <a:rPr lang="en-US" altLang="en-US" sz="1800">
                <a:latin typeface="Comic Sans MS" panose="030F0702030302020204" pitchFamily="66" charset="0"/>
              </a:rPr>
              <a:t> 30 - 60 days for manuscripts and 15 for abstracts – longer times discussed with and initialed by PI</a:t>
            </a:r>
          </a:p>
          <a:p>
            <a:pPr lvl="1">
              <a:lnSpc>
                <a:spcPct val="90000"/>
              </a:lnSpc>
            </a:pPr>
            <a:r>
              <a:rPr lang="en-US" altLang="en-US" sz="2000">
                <a:latin typeface="Comic Sans MS" panose="030F0702030302020204" pitchFamily="66" charset="0"/>
              </a:rPr>
              <a:t> Delay publication to protect intellectual property</a:t>
            </a:r>
          </a:p>
          <a:p>
            <a:pPr lvl="3">
              <a:lnSpc>
                <a:spcPct val="90000"/>
              </a:lnSpc>
            </a:pPr>
            <a:r>
              <a:rPr lang="en-US" altLang="en-US" sz="1800">
                <a:latin typeface="Comic Sans MS" panose="030F0702030302020204" pitchFamily="66" charset="0"/>
              </a:rPr>
              <a:t>Must be </a:t>
            </a:r>
            <a:r>
              <a:rPr lang="en-US" altLang="en-US" sz="1800" b="1">
                <a:latin typeface="Comic Sans MS" panose="030F0702030302020204" pitchFamily="66" charset="0"/>
              </a:rPr>
              <a:t>reasonable</a:t>
            </a:r>
            <a:r>
              <a:rPr lang="en-US" altLang="en-US" sz="1800">
                <a:latin typeface="Comic Sans MS" panose="030F0702030302020204" pitchFamily="66" charset="0"/>
              </a:rPr>
              <a:t> delay and must be </a:t>
            </a:r>
            <a:r>
              <a:rPr lang="en-US" altLang="en-US" sz="1800" b="1">
                <a:latin typeface="Comic Sans MS" panose="030F0702030302020204" pitchFamily="66" charset="0"/>
              </a:rPr>
              <a:t>specified</a:t>
            </a:r>
          </a:p>
          <a:p>
            <a:pPr lvl="3">
              <a:lnSpc>
                <a:spcPct val="90000"/>
              </a:lnSpc>
            </a:pPr>
            <a:r>
              <a:rPr lang="en-US" altLang="en-US" sz="1800">
                <a:latin typeface="Comic Sans MS" panose="030F0702030302020204" pitchFamily="66" charset="0"/>
              </a:rPr>
              <a:t>Average ~ 60 – 90 additional days for filing </a:t>
            </a:r>
          </a:p>
          <a:p>
            <a:pPr lvl="2">
              <a:lnSpc>
                <a:spcPct val="90000"/>
              </a:lnSpc>
            </a:pPr>
            <a:r>
              <a:rPr lang="en-US" altLang="en-US" sz="1800">
                <a:latin typeface="Comic Sans MS" panose="030F0702030302020204" pitchFamily="66" charset="0"/>
              </a:rPr>
              <a:t> Multi-site/center clinical trial studies</a:t>
            </a:r>
          </a:p>
          <a:p>
            <a:pPr lvl="3">
              <a:lnSpc>
                <a:spcPct val="90000"/>
              </a:lnSpc>
            </a:pPr>
            <a:r>
              <a:rPr lang="en-US" altLang="en-US" sz="1800" b="1">
                <a:latin typeface="Comic Sans MS" panose="030F0702030302020204" pitchFamily="66" charset="0"/>
              </a:rPr>
              <a:t>Preserve</a:t>
            </a:r>
            <a:r>
              <a:rPr lang="en-US" altLang="en-US" sz="1800">
                <a:latin typeface="Comic Sans MS" panose="030F0702030302020204" pitchFamily="66" charset="0"/>
              </a:rPr>
              <a:t> Institution/PI’s right to publish separate from multi-site joint publication after </a:t>
            </a:r>
            <a:r>
              <a:rPr lang="en-US" altLang="en-US" sz="1800" b="1">
                <a:latin typeface="Comic Sans MS" panose="030F0702030302020204" pitchFamily="66" charset="0"/>
              </a:rPr>
              <a:t>reasonable</a:t>
            </a:r>
            <a:r>
              <a:rPr lang="en-US" altLang="en-US" sz="1800">
                <a:latin typeface="Comic Sans MS" panose="030F0702030302020204" pitchFamily="66" charset="0"/>
              </a:rPr>
              <a:t> delay</a:t>
            </a:r>
          </a:p>
          <a:p>
            <a:pPr lvl="3">
              <a:lnSpc>
                <a:spcPct val="90000"/>
              </a:lnSpc>
            </a:pPr>
            <a:r>
              <a:rPr lang="en-US" altLang="en-US" sz="1800">
                <a:latin typeface="Comic Sans MS" panose="030F0702030302020204" pitchFamily="66" charset="0"/>
              </a:rPr>
              <a:t>Reasonable </a:t>
            </a:r>
            <a:r>
              <a:rPr lang="en-US" altLang="en-US" sz="1800" b="1">
                <a:latin typeface="Comic Sans MS" panose="030F0702030302020204" pitchFamily="66" charset="0"/>
              </a:rPr>
              <a:t>delays permitted</a:t>
            </a:r>
            <a:r>
              <a:rPr lang="en-US" altLang="en-US" sz="1800">
                <a:latin typeface="Comic Sans MS" panose="030F0702030302020204" pitchFamily="66" charset="0"/>
              </a:rPr>
              <a:t> until joint publication is published </a:t>
            </a:r>
            <a:r>
              <a:rPr lang="en-US" altLang="en-US" sz="1800" b="1">
                <a:latin typeface="Comic Sans MS" panose="030F0702030302020204" pitchFamily="66" charset="0"/>
              </a:rPr>
              <a:t>OR</a:t>
            </a:r>
            <a:r>
              <a:rPr lang="en-US" altLang="en-US" sz="1800">
                <a:latin typeface="Comic Sans MS" panose="030F0702030302020204" pitchFamily="66" charset="0"/>
              </a:rPr>
              <a:t> 12 – 18 months after </a:t>
            </a:r>
            <a:r>
              <a:rPr lang="en-US" altLang="en-US" sz="1800" b="1">
                <a:latin typeface="Comic Sans MS" panose="030F0702030302020204" pitchFamily="66" charset="0"/>
              </a:rPr>
              <a:t>our</a:t>
            </a:r>
            <a:r>
              <a:rPr lang="en-US" altLang="en-US" sz="1800">
                <a:latin typeface="Comic Sans MS" panose="030F0702030302020204" pitchFamily="66" charset="0"/>
              </a:rPr>
              <a:t> study is over (whichever is shorter)</a:t>
            </a:r>
          </a:p>
          <a:p>
            <a:pPr lvl="1">
              <a:lnSpc>
                <a:spcPct val="90000"/>
              </a:lnSpc>
              <a:buFont typeface="Wingdings" panose="05000000000000000000" pitchFamily="2" charset="2"/>
              <a:buNone/>
            </a:pPr>
            <a:endParaRPr lang="en-US" altLang="en-US" sz="1800">
              <a:latin typeface="Comic Sans MS" panose="030F0702030302020204" pitchFamily="66"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14E72E7E-770E-4B0E-AC7C-9134E1D849AB}" type="slidenum">
              <a:rPr lang="en-US" altLang="en-US"/>
              <a:pPr/>
              <a:t>44</a:t>
            </a:fld>
            <a:endParaRPr lang="en-US" altLang="en-US" sz="1400"/>
          </a:p>
        </p:txBody>
      </p:sp>
      <p:sp>
        <p:nvSpPr>
          <p:cNvPr id="179202" name="Rectangle 2"/>
          <p:cNvSpPr>
            <a:spLocks noGrp="1" noChangeArrowheads="1"/>
          </p:cNvSpPr>
          <p:nvPr>
            <p:ph type="title"/>
          </p:nvPr>
        </p:nvSpPr>
        <p:spPr>
          <a:xfrm>
            <a:off x="609600" y="609600"/>
            <a:ext cx="8229600" cy="1497013"/>
          </a:xfrm>
        </p:spPr>
        <p:txBody>
          <a:bodyPr/>
          <a:lstStyle/>
          <a:p>
            <a:pPr algn="ctr">
              <a:lnSpc>
                <a:spcPct val="70000"/>
              </a:lnSpc>
            </a:pPr>
            <a:r>
              <a:rPr lang="en-US" altLang="en-US" b="1">
                <a:latin typeface="Comic Sans MS" panose="030F0702030302020204" pitchFamily="66" charset="0"/>
                <a:cs typeface="Arial" panose="020B0604020202020204" pitchFamily="34" charset="0"/>
              </a:rPr>
              <a:t>What Can We Publish?</a:t>
            </a:r>
            <a:r>
              <a:rPr lang="en-US" altLang="en-US">
                <a:latin typeface="Comic Sans MS" panose="030F0702030302020204" pitchFamily="66" charset="0"/>
                <a:cs typeface="Arial" panose="020B0604020202020204" pitchFamily="34" charset="0"/>
              </a:rPr>
              <a:t/>
            </a:r>
            <a:br>
              <a:rPr lang="en-US" altLang="en-US">
                <a:latin typeface="Comic Sans MS" panose="030F0702030302020204" pitchFamily="66" charset="0"/>
                <a:cs typeface="Arial" panose="020B0604020202020204" pitchFamily="34" charset="0"/>
              </a:rPr>
            </a:br>
            <a:r>
              <a:rPr lang="en-US" altLang="en-US" sz="3200" b="1">
                <a:solidFill>
                  <a:srgbClr val="0099FF"/>
                </a:solidFill>
                <a:latin typeface="Comic Sans MS" panose="030F0702030302020204" pitchFamily="66" charset="0"/>
                <a:cs typeface="Arial" panose="020B0604020202020204" pitchFamily="34" charset="0"/>
              </a:rPr>
              <a:t>Research Institutions	</a:t>
            </a:r>
          </a:p>
        </p:txBody>
      </p:sp>
      <p:sp>
        <p:nvSpPr>
          <p:cNvPr id="179203" name="Rectangle 3"/>
          <p:cNvSpPr>
            <a:spLocks noGrp="1" noChangeArrowheads="1"/>
          </p:cNvSpPr>
          <p:nvPr>
            <p:ph type="body" idx="1"/>
          </p:nvPr>
        </p:nvSpPr>
        <p:spPr>
          <a:xfrm>
            <a:off x="609600" y="1981200"/>
            <a:ext cx="7924800" cy="4572000"/>
          </a:xfrm>
        </p:spPr>
        <p:txBody>
          <a:bodyPr/>
          <a:lstStyle/>
          <a:p>
            <a:pPr>
              <a:lnSpc>
                <a:spcPct val="90000"/>
              </a:lnSpc>
            </a:pPr>
            <a:r>
              <a:rPr lang="en-US" altLang="en-US" sz="2400">
                <a:latin typeface="Comic Sans MS" panose="030F0702030302020204" pitchFamily="66" charset="0"/>
              </a:rPr>
              <a:t>We must have an unrestricted right to publish </a:t>
            </a:r>
          </a:p>
          <a:p>
            <a:pPr>
              <a:lnSpc>
                <a:spcPct val="90000"/>
              </a:lnSpc>
            </a:pPr>
            <a:r>
              <a:rPr lang="en-US" altLang="en-US" sz="2400">
                <a:latin typeface="Comic Sans MS" panose="030F0702030302020204" pitchFamily="66" charset="0"/>
              </a:rPr>
              <a:t>We want to publish everything</a:t>
            </a:r>
            <a:r>
              <a:rPr lang="en-US" altLang="en-US" sz="2800">
                <a:latin typeface="Comic Sans MS" panose="030F0702030302020204" pitchFamily="66" charset="0"/>
              </a:rPr>
              <a:t> </a:t>
            </a:r>
          </a:p>
          <a:p>
            <a:pPr lvl="1">
              <a:lnSpc>
                <a:spcPct val="90000"/>
              </a:lnSpc>
            </a:pPr>
            <a:r>
              <a:rPr lang="en-US" altLang="en-US" sz="2000">
                <a:latin typeface="Comic Sans MS" panose="030F0702030302020204" pitchFamily="66" charset="0"/>
              </a:rPr>
              <a:t>Publish or perish – educate faculty</a:t>
            </a:r>
          </a:p>
          <a:p>
            <a:pPr lvl="1">
              <a:lnSpc>
                <a:spcPct val="90000"/>
              </a:lnSpc>
            </a:pPr>
            <a:r>
              <a:rPr lang="en-US" altLang="en-US" sz="2000">
                <a:latin typeface="Comic Sans MS" panose="030F0702030302020204" pitchFamily="66" charset="0"/>
              </a:rPr>
              <a:t>Balance between publishing all versus publishing </a:t>
            </a:r>
            <a:r>
              <a:rPr lang="en-US" altLang="en-US" sz="2000" b="1">
                <a:latin typeface="Comic Sans MS" panose="030F0702030302020204" pitchFamily="66" charset="0"/>
              </a:rPr>
              <a:t>enough</a:t>
            </a:r>
            <a:r>
              <a:rPr lang="en-US" altLang="en-US" sz="2000">
                <a:latin typeface="Comic Sans MS" panose="030F0702030302020204" pitchFamily="66" charset="0"/>
              </a:rPr>
              <a:t> data to support conclusions</a:t>
            </a:r>
            <a:endParaRPr lang="en-US" altLang="en-US" sz="2000" b="1">
              <a:latin typeface="Comic Sans MS" panose="030F0702030302020204" pitchFamily="66" charset="0"/>
            </a:endParaRPr>
          </a:p>
          <a:p>
            <a:pPr>
              <a:lnSpc>
                <a:spcPct val="90000"/>
              </a:lnSpc>
            </a:pPr>
            <a:r>
              <a:rPr lang="en-US" altLang="en-US" sz="2400">
                <a:latin typeface="Comic Sans MS" panose="030F0702030302020204" pitchFamily="66" charset="0"/>
              </a:rPr>
              <a:t>If data and results are made confidential:</a:t>
            </a:r>
          </a:p>
          <a:p>
            <a:pPr lvl="1">
              <a:lnSpc>
                <a:spcPct val="90000"/>
              </a:lnSpc>
            </a:pPr>
            <a:r>
              <a:rPr lang="en-US" altLang="en-US" sz="2000" b="1">
                <a:latin typeface="Comic Sans MS" panose="030F0702030302020204" pitchFamily="66" charset="0"/>
              </a:rPr>
              <a:t>Delete</a:t>
            </a:r>
            <a:r>
              <a:rPr lang="en-US" altLang="en-US" sz="2000">
                <a:latin typeface="Comic Sans MS" panose="030F0702030302020204" pitchFamily="66" charset="0"/>
              </a:rPr>
              <a:t> section that makes data/results confidential</a:t>
            </a:r>
          </a:p>
          <a:p>
            <a:pPr lvl="1">
              <a:lnSpc>
                <a:spcPct val="90000"/>
              </a:lnSpc>
            </a:pPr>
            <a:r>
              <a:rPr lang="en-US" altLang="en-US" sz="2000">
                <a:latin typeface="Comic Sans MS" panose="030F0702030302020204" pitchFamily="66" charset="0"/>
              </a:rPr>
              <a:t>Preserve </a:t>
            </a:r>
            <a:r>
              <a:rPr lang="en-US" altLang="en-US" sz="2000" b="1">
                <a:latin typeface="Comic Sans MS" panose="030F0702030302020204" pitchFamily="66" charset="0"/>
              </a:rPr>
              <a:t>absolute right</a:t>
            </a:r>
            <a:r>
              <a:rPr lang="en-US" altLang="en-US" sz="2000">
                <a:latin typeface="Comic Sans MS" panose="030F0702030302020204" pitchFamily="66" charset="0"/>
              </a:rPr>
              <a:t> to publish info that supports conclusions</a:t>
            </a:r>
          </a:p>
          <a:p>
            <a:pPr>
              <a:lnSpc>
                <a:spcPct val="90000"/>
              </a:lnSpc>
            </a:pPr>
            <a:r>
              <a:rPr lang="en-US" altLang="en-US" sz="2400">
                <a:latin typeface="Comic Sans MS" panose="030F0702030302020204" pitchFamily="66" charset="0"/>
              </a:rPr>
              <a:t>Problems with </a:t>
            </a:r>
            <a:r>
              <a:rPr lang="en-US" altLang="en-US" sz="2400" b="1">
                <a:latin typeface="Comic Sans MS" panose="030F0702030302020204" pitchFamily="66" charset="0"/>
              </a:rPr>
              <a:t>young</a:t>
            </a:r>
            <a:r>
              <a:rPr lang="en-US" altLang="en-US" sz="2400">
                <a:latin typeface="Comic Sans MS" panose="030F0702030302020204" pitchFamily="66" charset="0"/>
              </a:rPr>
              <a:t> data (not raw data) </a:t>
            </a:r>
          </a:p>
          <a:p>
            <a:pPr lvl="1">
              <a:lnSpc>
                <a:spcPct val="90000"/>
              </a:lnSpc>
            </a:pPr>
            <a:r>
              <a:rPr lang="en-US" altLang="en-US" sz="2000">
                <a:latin typeface="Comic Sans MS" panose="030F0702030302020204" pitchFamily="66" charset="0"/>
              </a:rPr>
              <a:t>Company/Sponsor wants to delay publishing until data is matured (or is it now stale?).  Data is not like fine wine.</a:t>
            </a:r>
          </a:p>
          <a:p>
            <a:pPr lvl="2">
              <a:lnSpc>
                <a:spcPct val="90000"/>
              </a:lnSpc>
            </a:pPr>
            <a:endParaRPr lang="en-US" altLang="en-US" sz="2000">
              <a:latin typeface="Comic Sans MS" panose="030F0702030302020204" pitchFamily="66"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E5179562-ABC6-4CD6-B630-97C2E28299A5}" type="slidenum">
              <a:rPr lang="en-US" altLang="en-US"/>
              <a:pPr/>
              <a:t>45</a:t>
            </a:fld>
            <a:endParaRPr lang="en-US" altLang="en-US" sz="1400"/>
          </a:p>
        </p:txBody>
      </p:sp>
      <p:sp>
        <p:nvSpPr>
          <p:cNvPr id="181250" name="Rectangle 2"/>
          <p:cNvSpPr>
            <a:spLocks noGrp="1" noChangeArrowheads="1"/>
          </p:cNvSpPr>
          <p:nvPr>
            <p:ph type="title"/>
          </p:nvPr>
        </p:nvSpPr>
        <p:spPr>
          <a:xfrm>
            <a:off x="609600" y="1600200"/>
            <a:ext cx="7697788" cy="1143000"/>
          </a:xfrm>
        </p:spPr>
        <p:txBody>
          <a:bodyPr/>
          <a:lstStyle/>
          <a:p>
            <a:pPr algn="ctr"/>
            <a:r>
              <a:rPr lang="en-US" altLang="en-US" b="1">
                <a:latin typeface="Comic Sans MS" panose="030F0702030302020204" pitchFamily="66" charset="0"/>
                <a:cs typeface="Arial" panose="020B0604020202020204" pitchFamily="34" charset="0"/>
              </a:rPr>
              <a:t>How to Monitor</a:t>
            </a:r>
            <a:br>
              <a:rPr lang="en-US" altLang="en-US" b="1">
                <a:latin typeface="Comic Sans MS" panose="030F0702030302020204" pitchFamily="66" charset="0"/>
                <a:cs typeface="Arial" panose="020B0604020202020204" pitchFamily="34" charset="0"/>
              </a:rPr>
            </a:br>
            <a:r>
              <a:rPr lang="en-US" altLang="en-US" b="1">
                <a:latin typeface="Comic Sans MS" panose="030F0702030302020204" pitchFamily="66" charset="0"/>
                <a:cs typeface="Arial" panose="020B0604020202020204" pitchFamily="34" charset="0"/>
              </a:rPr>
              <a:t> Faculty’s Enthusiasm</a:t>
            </a:r>
            <a:br>
              <a:rPr lang="en-US" altLang="en-US" b="1">
                <a:latin typeface="Comic Sans MS" panose="030F0702030302020204" pitchFamily="66" charset="0"/>
                <a:cs typeface="Arial" panose="020B0604020202020204" pitchFamily="34" charset="0"/>
              </a:rPr>
            </a:br>
            <a:r>
              <a:rPr lang="en-US" altLang="en-US" sz="3200" b="1">
                <a:solidFill>
                  <a:srgbClr val="0099FF"/>
                </a:solidFill>
                <a:latin typeface="Comic Sans MS" panose="030F0702030302020204" pitchFamily="66" charset="0"/>
                <a:cs typeface="Arial" panose="020B0604020202020204" pitchFamily="34" charset="0"/>
              </a:rPr>
              <a:t>Research Institutions</a:t>
            </a:r>
          </a:p>
        </p:txBody>
      </p:sp>
      <p:sp>
        <p:nvSpPr>
          <p:cNvPr id="181251" name="Rectangle 3"/>
          <p:cNvSpPr>
            <a:spLocks noGrp="1" noChangeArrowheads="1"/>
          </p:cNvSpPr>
          <p:nvPr>
            <p:ph type="body" idx="1"/>
          </p:nvPr>
        </p:nvSpPr>
        <p:spPr>
          <a:xfrm>
            <a:off x="914400" y="2819400"/>
            <a:ext cx="8001000" cy="3733800"/>
          </a:xfrm>
        </p:spPr>
        <p:txBody>
          <a:bodyPr/>
          <a:lstStyle/>
          <a:p>
            <a:pPr>
              <a:lnSpc>
                <a:spcPct val="120000"/>
              </a:lnSpc>
            </a:pPr>
            <a:r>
              <a:rPr lang="en-US" altLang="en-US">
                <a:latin typeface="Comic Sans MS" panose="030F0702030302020204" pitchFamily="66" charset="0"/>
              </a:rPr>
              <a:t>Once it is out of the bag …</a:t>
            </a:r>
          </a:p>
          <a:p>
            <a:pPr>
              <a:lnSpc>
                <a:spcPct val="120000"/>
              </a:lnSpc>
            </a:pPr>
            <a:r>
              <a:rPr lang="en-US" altLang="en-US">
                <a:latin typeface="Comic Sans MS" panose="030F0702030302020204" pitchFamily="66" charset="0"/>
              </a:rPr>
              <a:t>Educate, educate, educate</a:t>
            </a:r>
          </a:p>
          <a:p>
            <a:r>
              <a:rPr lang="en-US" altLang="en-US">
                <a:latin typeface="Comic Sans MS" panose="030F0702030302020204" pitchFamily="66" charset="0"/>
              </a:rPr>
              <a:t>Stress importance of “no headlines” </a:t>
            </a:r>
          </a:p>
          <a:p>
            <a:r>
              <a:rPr lang="en-US" altLang="en-US">
                <a:latin typeface="Comic Sans MS" panose="030F0702030302020204" pitchFamily="66" charset="0"/>
              </a:rPr>
              <a:t>Emphasize their reputation is at stake</a:t>
            </a:r>
          </a:p>
          <a:p>
            <a:r>
              <a:rPr lang="en-US" altLang="en-US">
                <a:latin typeface="Comic Sans MS" panose="030F0702030302020204" pitchFamily="66" charset="0"/>
              </a:rPr>
              <a:t>Administrative oversight</a:t>
            </a:r>
          </a:p>
          <a:p>
            <a:pPr lvl="1"/>
            <a:endParaRPr lang="en-US" altLang="en-US" sz="3200">
              <a:latin typeface="Comic Sans MS" panose="030F0702030302020204" pitchFamily="66"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1BE7FB04-51E8-4283-ACA7-A2DDCE1AD096}" type="slidenum">
              <a:rPr lang="en-US" altLang="en-US"/>
              <a:pPr/>
              <a:t>46</a:t>
            </a:fld>
            <a:endParaRPr lang="en-US" altLang="en-US" sz="1400"/>
          </a:p>
        </p:txBody>
      </p:sp>
      <p:sp>
        <p:nvSpPr>
          <p:cNvPr id="183298" name="Rectangle 2"/>
          <p:cNvSpPr>
            <a:spLocks noGrp="1" noChangeArrowheads="1"/>
          </p:cNvSpPr>
          <p:nvPr>
            <p:ph type="title"/>
          </p:nvPr>
        </p:nvSpPr>
        <p:spPr>
          <a:xfrm>
            <a:off x="1066800" y="838200"/>
            <a:ext cx="8077200" cy="1981200"/>
          </a:xfrm>
        </p:spPr>
        <p:txBody>
          <a:bodyPr/>
          <a:lstStyle/>
          <a:p>
            <a:pPr algn="ctr"/>
            <a:r>
              <a:rPr lang="en-US" altLang="en-US" b="1">
                <a:latin typeface="Comic Sans MS" panose="030F0702030302020204" pitchFamily="66" charset="0"/>
                <a:cs typeface="Arial" panose="020B0604020202020204" pitchFamily="34" charset="0"/>
              </a:rPr>
              <a:t>Real World Deal Breakers ~ Publication</a:t>
            </a:r>
            <a:br>
              <a:rPr lang="en-US" altLang="en-US" b="1">
                <a:latin typeface="Comic Sans MS" panose="030F0702030302020204" pitchFamily="66" charset="0"/>
                <a:cs typeface="Arial" panose="020B0604020202020204" pitchFamily="34" charset="0"/>
              </a:rPr>
            </a:br>
            <a:endParaRPr lang="en-US" altLang="en-US" sz="3200" b="1">
              <a:solidFill>
                <a:srgbClr val="0099FF"/>
              </a:solidFill>
              <a:latin typeface="Comic Sans MS" panose="030F0702030302020204" pitchFamily="66" charset="0"/>
              <a:cs typeface="Arial" panose="020B0604020202020204" pitchFamily="34" charset="0"/>
            </a:endParaRPr>
          </a:p>
        </p:txBody>
      </p:sp>
      <p:sp>
        <p:nvSpPr>
          <p:cNvPr id="183299" name="Rectangle 3"/>
          <p:cNvSpPr>
            <a:spLocks noGrp="1" noChangeArrowheads="1"/>
          </p:cNvSpPr>
          <p:nvPr>
            <p:ph type="body" idx="1"/>
          </p:nvPr>
        </p:nvSpPr>
        <p:spPr>
          <a:xfrm>
            <a:off x="685800" y="2057400"/>
            <a:ext cx="8001000" cy="4191000"/>
          </a:xfrm>
        </p:spPr>
        <p:txBody>
          <a:bodyPr/>
          <a:lstStyle/>
          <a:p>
            <a:r>
              <a:rPr lang="en-US" altLang="en-US" sz="2400">
                <a:latin typeface="Comic Sans MS" panose="030F0702030302020204" pitchFamily="66" charset="0"/>
              </a:rPr>
              <a:t>Company/Sponsor cannot restrict or control our right to publish </a:t>
            </a:r>
          </a:p>
          <a:p>
            <a:r>
              <a:rPr lang="en-US" altLang="en-US" sz="2400">
                <a:latin typeface="Comic Sans MS" panose="030F0702030302020204" pitchFamily="66" charset="0"/>
              </a:rPr>
              <a:t>Deal will go “south” if Sponsor:</a:t>
            </a:r>
          </a:p>
          <a:p>
            <a:pPr lvl="1"/>
            <a:r>
              <a:rPr lang="en-US" altLang="en-US" sz="2000">
                <a:latin typeface="Comic Sans MS" panose="030F0702030302020204" pitchFamily="66" charset="0"/>
              </a:rPr>
              <a:t>Demands to “approve” manuscript/abstract</a:t>
            </a:r>
          </a:p>
          <a:p>
            <a:pPr lvl="1"/>
            <a:r>
              <a:rPr lang="en-US" altLang="en-US" sz="2000">
                <a:latin typeface="Comic Sans MS" panose="030F0702030302020204" pitchFamily="66" charset="0"/>
              </a:rPr>
              <a:t>Insists on unreasonable delay for review before publishing</a:t>
            </a:r>
          </a:p>
          <a:p>
            <a:pPr lvl="1"/>
            <a:r>
              <a:rPr lang="en-US" altLang="en-US" sz="2000">
                <a:latin typeface="Comic Sans MS" panose="030F0702030302020204" pitchFamily="66" charset="0"/>
              </a:rPr>
              <a:t>Insists on unreasonable delay for filing patent application</a:t>
            </a:r>
          </a:p>
          <a:p>
            <a:pPr lvl="1"/>
            <a:r>
              <a:rPr lang="en-US" altLang="en-US" sz="2000">
                <a:latin typeface="Comic Sans MS" panose="030F0702030302020204" pitchFamily="66" charset="0"/>
              </a:rPr>
              <a:t>Refuses to </a:t>
            </a:r>
            <a:r>
              <a:rPr lang="en-US" altLang="en-US" sz="2000" b="1">
                <a:latin typeface="Comic Sans MS" panose="030F0702030302020204" pitchFamily="66" charset="0"/>
              </a:rPr>
              <a:t>cross reference</a:t>
            </a:r>
            <a:r>
              <a:rPr lang="en-US" altLang="en-US" sz="2000">
                <a:latin typeface="Comic Sans MS" panose="030F0702030302020204" pitchFamily="66" charset="0"/>
              </a:rPr>
              <a:t> our publication rights in confidentiality § and § where Sponsor “owns” data</a:t>
            </a:r>
            <a:r>
              <a:rPr lang="en-US" altLang="en-US" sz="2400">
                <a:latin typeface="Comic Sans MS" panose="030F0702030302020204" pitchFamily="66" charset="0"/>
              </a:rPr>
              <a:t> </a:t>
            </a:r>
          </a:p>
          <a:p>
            <a:r>
              <a:rPr lang="en-US" altLang="en-US" sz="2400">
                <a:latin typeface="Comic Sans MS" panose="030F0702030302020204" pitchFamily="66" charset="0"/>
              </a:rPr>
              <a:t>Rarely a deal breaker – but they do exist </a:t>
            </a:r>
          </a:p>
          <a:p>
            <a:pPr lvl="1"/>
            <a:r>
              <a:rPr lang="en-US" altLang="en-US" sz="2000">
                <a:latin typeface="Comic Sans MS" panose="030F0702030302020204" pitchFamily="66" charset="0"/>
              </a:rPr>
              <a:t>Our needs are statutorily driven and are fair</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F40BBEB2-EEBB-42A6-9024-6F56C8514585}" type="slidenum">
              <a:rPr lang="en-US" altLang="en-US"/>
              <a:pPr/>
              <a:t>47</a:t>
            </a:fld>
            <a:endParaRPr lang="en-US" altLang="en-US" sz="1400"/>
          </a:p>
        </p:txBody>
      </p:sp>
      <p:sp>
        <p:nvSpPr>
          <p:cNvPr id="185346" name="Rectangle 2"/>
          <p:cNvSpPr>
            <a:spLocks noGrp="1" noChangeArrowheads="1"/>
          </p:cNvSpPr>
          <p:nvPr>
            <p:ph type="title"/>
          </p:nvPr>
        </p:nvSpPr>
        <p:spPr>
          <a:xfrm>
            <a:off x="609600" y="838200"/>
            <a:ext cx="7772400" cy="1600200"/>
          </a:xfrm>
        </p:spPr>
        <p:txBody>
          <a:bodyPr/>
          <a:lstStyle/>
          <a:p>
            <a:pPr algn="ctr"/>
            <a:r>
              <a:rPr lang="en-US" altLang="en-US" sz="4000" b="1">
                <a:latin typeface="Comic Sans MS" panose="030F0702030302020204" pitchFamily="66" charset="0"/>
              </a:rPr>
              <a:t>Ideal Publication Clause ~ </a:t>
            </a:r>
            <a:br>
              <a:rPr lang="en-US" altLang="en-US" sz="4000" b="1">
                <a:latin typeface="Comic Sans MS" panose="030F0702030302020204" pitchFamily="66" charset="0"/>
              </a:rPr>
            </a:br>
            <a:r>
              <a:rPr lang="en-US" altLang="en-US" sz="4000" b="1">
                <a:latin typeface="Comic Sans MS" panose="030F0702030302020204" pitchFamily="66" charset="0"/>
              </a:rPr>
              <a:t>Research Institution’s Perspective</a:t>
            </a:r>
          </a:p>
        </p:txBody>
      </p:sp>
      <p:sp>
        <p:nvSpPr>
          <p:cNvPr id="185347" name="Rectangle 3"/>
          <p:cNvSpPr>
            <a:spLocks noGrp="1" noChangeArrowheads="1"/>
          </p:cNvSpPr>
          <p:nvPr>
            <p:ph type="body" idx="1"/>
          </p:nvPr>
        </p:nvSpPr>
        <p:spPr>
          <a:xfrm>
            <a:off x="457200" y="2667000"/>
            <a:ext cx="8458200" cy="3824288"/>
          </a:xfrm>
        </p:spPr>
        <p:txBody>
          <a:bodyPr/>
          <a:lstStyle/>
          <a:p>
            <a:r>
              <a:rPr lang="en-US" altLang="en-US">
                <a:latin typeface="Comic Sans MS" panose="030F0702030302020204" pitchFamily="66" charset="0"/>
              </a:rPr>
              <a:t>“Institution shall have the right to publish or disclose all results of the research. </a:t>
            </a:r>
            <a:r>
              <a:rPr lang="en-US" altLang="en-US" i="1">
                <a:latin typeface="Comic Sans MS" panose="030F0702030302020204" pitchFamily="66" charset="0"/>
              </a:rPr>
              <a:t>T</a:t>
            </a:r>
            <a:r>
              <a:rPr lang="en-US" altLang="en-US" b="1" i="1">
                <a:latin typeface="Comic Sans MS" panose="030F0702030302020204" pitchFamily="66" charset="0"/>
              </a:rPr>
              <a:t>o the extent that Company /Sponsor confidential information is needed to support the publication</a:t>
            </a:r>
            <a:r>
              <a:rPr lang="en-US" altLang="en-US">
                <a:latin typeface="Comic Sans MS" panose="030F0702030302020204" pitchFamily="66" charset="0"/>
              </a:rPr>
              <a:t>, Institution shall have the right to include such confidential information in the publication or disclosure.”</a:t>
            </a:r>
          </a:p>
          <a:p>
            <a:endParaRPr lang="en-US" altLang="en-US">
              <a:latin typeface="Comic Sans MS" panose="030F0702030302020204" pitchFamily="66"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2FD22162-F573-4276-9078-8419A8E1740F}" type="slidenum">
              <a:rPr lang="en-US" altLang="en-US"/>
              <a:pPr/>
              <a:t>48</a:t>
            </a:fld>
            <a:endParaRPr lang="en-US" altLang="en-US" sz="1400"/>
          </a:p>
        </p:txBody>
      </p:sp>
      <p:sp>
        <p:nvSpPr>
          <p:cNvPr id="187394" name="Rectangle 2"/>
          <p:cNvSpPr>
            <a:spLocks noGrp="1" noChangeArrowheads="1"/>
          </p:cNvSpPr>
          <p:nvPr>
            <p:ph type="title"/>
          </p:nvPr>
        </p:nvSpPr>
        <p:spPr>
          <a:xfrm>
            <a:off x="609600" y="1143000"/>
            <a:ext cx="7772400" cy="1143000"/>
          </a:xfrm>
        </p:spPr>
        <p:txBody>
          <a:bodyPr/>
          <a:lstStyle/>
          <a:p>
            <a:pPr algn="ctr"/>
            <a:r>
              <a:rPr lang="en-US" altLang="en-US" b="1">
                <a:latin typeface="Comic Sans MS" panose="030F0702030302020204" pitchFamily="66" charset="0"/>
              </a:rPr>
              <a:t>Ideal Publication Clause ~</a:t>
            </a:r>
            <a:br>
              <a:rPr lang="en-US" altLang="en-US" b="1">
                <a:latin typeface="Comic Sans MS" panose="030F0702030302020204" pitchFamily="66" charset="0"/>
              </a:rPr>
            </a:br>
            <a:r>
              <a:rPr lang="en-US" altLang="en-US" b="1">
                <a:latin typeface="Comic Sans MS" panose="030F0702030302020204" pitchFamily="66" charset="0"/>
              </a:rPr>
              <a:t>Industry’s Perspective</a:t>
            </a:r>
          </a:p>
        </p:txBody>
      </p:sp>
      <p:sp>
        <p:nvSpPr>
          <p:cNvPr id="187395" name="Rectangle 3"/>
          <p:cNvSpPr>
            <a:spLocks noGrp="1" noChangeArrowheads="1"/>
          </p:cNvSpPr>
          <p:nvPr>
            <p:ph type="body" idx="1"/>
          </p:nvPr>
        </p:nvSpPr>
        <p:spPr>
          <a:xfrm>
            <a:off x="685800" y="2514600"/>
            <a:ext cx="7772400" cy="4114800"/>
          </a:xfrm>
        </p:spPr>
        <p:txBody>
          <a:bodyPr/>
          <a:lstStyle/>
          <a:p>
            <a:endParaRPr lang="en-US" altLang="en-US" sz="2400">
              <a:latin typeface="Comic Sans MS" panose="030F0702030302020204" pitchFamily="66" charset="0"/>
            </a:endParaRPr>
          </a:p>
          <a:p>
            <a:r>
              <a:rPr lang="en-US" altLang="en-US">
                <a:latin typeface="Comic Sans MS" panose="030F0702030302020204" pitchFamily="66" charset="0"/>
              </a:rPr>
              <a:t>“Institution </a:t>
            </a:r>
            <a:r>
              <a:rPr lang="en-US" altLang="en-US" b="1" i="1">
                <a:latin typeface="Comic Sans MS" panose="030F0702030302020204" pitchFamily="66" charset="0"/>
              </a:rPr>
              <a:t>shall not</a:t>
            </a:r>
            <a:r>
              <a:rPr lang="en-US" altLang="en-US">
                <a:latin typeface="Comic Sans MS" panose="030F0702030302020204" pitchFamily="66" charset="0"/>
              </a:rPr>
              <a:t> publish or disclose any results of the research.”</a:t>
            </a:r>
          </a:p>
          <a:p>
            <a:endParaRPr lang="en-US" altLang="en-US">
              <a:latin typeface="Comic Sans MS" panose="030F0702030302020204"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2251E4A8-FD8C-4A9A-A708-6D2C1AFA4526}" type="slidenum">
              <a:rPr lang="en-US" altLang="en-US"/>
              <a:pPr/>
              <a:t>49</a:t>
            </a:fld>
            <a:endParaRPr lang="en-US" altLang="en-US" sz="1400"/>
          </a:p>
        </p:txBody>
      </p:sp>
      <p:sp>
        <p:nvSpPr>
          <p:cNvPr id="189442" name="Rectangle 2"/>
          <p:cNvSpPr>
            <a:spLocks noGrp="1" noChangeArrowheads="1"/>
          </p:cNvSpPr>
          <p:nvPr>
            <p:ph type="title"/>
          </p:nvPr>
        </p:nvSpPr>
        <p:spPr/>
        <p:txBody>
          <a:bodyPr/>
          <a:lstStyle/>
          <a:p>
            <a:pPr algn="ctr"/>
            <a:r>
              <a:rPr lang="en-US" altLang="en-US" b="1">
                <a:latin typeface="Comic Sans MS" panose="030F0702030302020204" pitchFamily="66" charset="0"/>
              </a:rPr>
              <a:t>Publication Clause ~ Reality</a:t>
            </a:r>
          </a:p>
        </p:txBody>
      </p:sp>
      <p:sp>
        <p:nvSpPr>
          <p:cNvPr id="189443" name="Rectangle 3"/>
          <p:cNvSpPr>
            <a:spLocks noGrp="1" noChangeArrowheads="1"/>
          </p:cNvSpPr>
          <p:nvPr>
            <p:ph type="body" idx="1"/>
          </p:nvPr>
        </p:nvSpPr>
        <p:spPr/>
        <p:txBody>
          <a:bodyPr/>
          <a:lstStyle/>
          <a:p>
            <a:pPr>
              <a:lnSpc>
                <a:spcPct val="80000"/>
              </a:lnSpc>
            </a:pPr>
            <a:r>
              <a:rPr lang="en-US" altLang="en-US" sz="800">
                <a:latin typeface="Comic Sans MS" panose="030F0702030302020204" pitchFamily="66" charset="0"/>
              </a:rPr>
              <a:t>1.1	 Review by COMPANY of Publications Related to Program Technology.  Subject to the rights granted to Company under this Agreement, Principal Investigator will have the right to publish or publicly disclose all technical reports, Program Materials, Program Technology.  Subject to the terms set forth in Sections 8.2 and 8.3 below, in order to avoid loss of Program Patent Rights as a result of premature public disclosure of patentable information, Principal Investigator and Institution will provide to Company, at least sixty (60) days prior to submission for publication or public disclosure, any and all presentations, manuscripts and abstracts intended for publication or public disclosure containing any technical reports submitted to Company pursuant to Section 5.2, Program Materials or Program Technology (in each instance, “Institution Disclosure” or “Institution Disclosures”).  Company will have the right, but not the obligation, to waive all or any portion of the review period described above. Company will review portions of the proposed Institution Disclosure which Principal Investigator intends as a final draft to be submitted for publication or public disclosure, as the Principal Investigator makes such portions available, in a manner comparable to its review of a final version for public disclosure; provided, however, the experiments and results described therein are not materially or substantially modified in the final version of Institution Disclosure.  Any such portions which are materially or substantially modified will be submitted to Company for review in accordance with this Section 8.1.  Principal Investigator agrees to include in any publication or public disclosure of the results of the Research Program an appropriate acknowledgement of Company’s sponsorship of the Research Program.  Authorship of any publication disclosing such results shall be determined in accordance with scientific custom.</a:t>
            </a:r>
          </a:p>
          <a:p>
            <a:pPr>
              <a:lnSpc>
                <a:spcPct val="80000"/>
              </a:lnSpc>
            </a:pPr>
            <a:r>
              <a:rPr lang="en-US" altLang="en-US" sz="800">
                <a:latin typeface="Comic Sans MS" panose="030F0702030302020204" pitchFamily="66" charset="0"/>
              </a:rPr>
              <a:t>1.2.	Protection of Information to be Disclosed in Publications. During the course of the sixty (60) day review period set forth above, Company will notify Principal Investigator and Institution whether Company desires to file a patent application pursuant to Section 9.3(b) or desires Institution to file a patent application pursuant to Section 9.3(a) on any Invention disclosed in the Institution Disclosure.  Subject to the terms set forth in Section 8.3, in the event Company desires that such a patent application be filed, Principal Investigator and Institution will delay publication or disclosure of such Institution Disclosure until the occurrence of the first of the following: (a) filing of a patent application covering such Invention, (b) agreement by Company and Principal Investigator and Institution that no Invention is disclosed in such materials, or (c) ninety (90) days after the date that such Institution Disclosure was received by Company from Principal Investigator and Institution.  Further, subject to the terms of Section 8.3, if Company reports to Institution or Principal Investigator that such Institution Disclosure contains Company Confidential Information, Principal Investigator and Institution will remove such Company Confidential Information from such Institution Disclosure, except for Company Confidential Information which (i) the Principal Investigator deems is reasonably necessary to support the results which are described in such Institution Disclosure and (ii) is either sequence information of a transporter molecule provided by Company to the Principal Investigator for use in the Research Program for which an Identified Key exists or tissue distribution information disclosed by Company to the Principal Investigator under this Agreement</a:t>
            </a:r>
          </a:p>
          <a:p>
            <a:pPr>
              <a:lnSpc>
                <a:spcPct val="80000"/>
              </a:lnSpc>
            </a:pPr>
            <a:r>
              <a:rPr lang="en-US" altLang="en-US" sz="800">
                <a:latin typeface="Comic Sans MS" panose="030F0702030302020204" pitchFamily="66" charset="0"/>
              </a:rPr>
              <a:t>1.3.	Institution Disclosure Including Identified Key.  In addition to the rights and processes set forth in Sections 8.1 and 8.2 concerning Company’s right to review any proposed Institution Disclosures, and Principal Investigator’s and the Institution’s agreement to delay publication or disclosure of such Institution Disclosures in accordance with the time lines set forth in this Section 8.3, the Principal Investigator and Institution agree not to publicly disclose or permit the public disclosure of any Institution Disclosure which discloses any Identified Key  until twelve (12) months following the date that Company and the Institution mutually agree in writing that the Key reported by the Institution to Company is deemed an Identified Key, all in accordance with the terms set forth in Section 5.3.  The parties agree that the first public disclosure for each Identified Key shall be in a written manuscript to be published in a peer-reviewed</a:t>
            </a:r>
          </a:p>
          <a:p>
            <a:pPr>
              <a:lnSpc>
                <a:spcPct val="80000"/>
              </a:lnSpc>
            </a:pPr>
            <a:r>
              <a:rPr lang="en-US" altLang="en-US" sz="800">
                <a:latin typeface="Comic Sans MS" panose="030F0702030302020204" pitchFamily="66" charset="0"/>
              </a:rPr>
              <a:t> scientific journal.  During the twelve (12) month period described in this Section 8.3, the Principal Investigator shall be permitted to submit to a scientific journal for publication, any abstract or manuscript which discloses an Identified Key, provided that, the Principal Investigator and the Institution notify the Company Principal Investigator of their desire to do so prior to any such submission and each provides Company with reasonable assurance that publication of such manuscript or abstract shall not occur prior to the twelve (12) month period described above.  For clarity, the terms set forth in this Section 8.3 shall not in any manner limit Company’s right to review any Institution Disclosure which discloses an Identified Key in accordance with the time lines set forth in Sections 8.1 and 8.2.</a:t>
            </a:r>
            <a:r>
              <a:rPr lang="en-US" altLang="en-US" sz="400">
                <a:latin typeface="Comic Sans MS" panose="030F0702030302020204" pitchFamily="66"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8010FE05-028D-4BDC-8BD7-59FB877D4AA3}" type="slidenum">
              <a:rPr lang="en-US" altLang="en-US"/>
              <a:pPr/>
              <a:t>5</a:t>
            </a:fld>
            <a:endParaRPr lang="en-US" altLang="en-US" sz="1400"/>
          </a:p>
        </p:txBody>
      </p:sp>
      <p:sp>
        <p:nvSpPr>
          <p:cNvPr id="114690" name="Rectangle 3074"/>
          <p:cNvSpPr>
            <a:spLocks noGrp="1" noChangeArrowheads="1"/>
          </p:cNvSpPr>
          <p:nvPr>
            <p:ph type="title"/>
          </p:nvPr>
        </p:nvSpPr>
        <p:spPr>
          <a:xfrm>
            <a:off x="990600" y="990600"/>
            <a:ext cx="7772400" cy="1143000"/>
          </a:xfrm>
        </p:spPr>
        <p:txBody>
          <a:bodyPr/>
          <a:lstStyle/>
          <a:p>
            <a:pPr algn="ctr"/>
            <a:r>
              <a:rPr lang="en-US" altLang="en-US">
                <a:latin typeface="Comic Sans MS" panose="030F0702030302020204" pitchFamily="66" charset="0"/>
                <a:cs typeface="Times New Roman" panose="02020603050405020304" pitchFamily="18" charset="0"/>
              </a:rPr>
              <a:t>The United States </a:t>
            </a:r>
            <a:br>
              <a:rPr lang="en-US" altLang="en-US">
                <a:latin typeface="Comic Sans MS" panose="030F0702030302020204" pitchFamily="66" charset="0"/>
                <a:cs typeface="Times New Roman" panose="02020603050405020304" pitchFamily="18" charset="0"/>
              </a:rPr>
            </a:br>
            <a:r>
              <a:rPr lang="en-US" altLang="en-US">
                <a:latin typeface="Comic Sans MS" panose="030F0702030302020204" pitchFamily="66" charset="0"/>
                <a:cs typeface="Times New Roman" panose="02020603050405020304" pitchFamily="18" charset="0"/>
              </a:rPr>
              <a:t>Patent System</a:t>
            </a:r>
          </a:p>
        </p:txBody>
      </p:sp>
      <p:sp>
        <p:nvSpPr>
          <p:cNvPr id="114691" name="Rectangle 3075"/>
          <p:cNvSpPr>
            <a:spLocks noGrp="1" noChangeArrowheads="1"/>
          </p:cNvSpPr>
          <p:nvPr>
            <p:ph type="body" idx="1"/>
          </p:nvPr>
        </p:nvSpPr>
        <p:spPr>
          <a:xfrm>
            <a:off x="914400" y="2286000"/>
            <a:ext cx="7772400" cy="4114800"/>
          </a:xfrm>
        </p:spPr>
        <p:txBody>
          <a:bodyPr/>
          <a:lstStyle/>
          <a:p>
            <a:pPr>
              <a:lnSpc>
                <a:spcPct val="90000"/>
              </a:lnSpc>
            </a:pPr>
            <a:r>
              <a:rPr lang="en-US" altLang="en-US">
                <a:latin typeface="Comic Sans MS" panose="030F0702030302020204" pitchFamily="66" charset="0"/>
                <a:cs typeface="Times New Roman" panose="02020603050405020304" pitchFamily="18" charset="0"/>
              </a:rPr>
              <a:t>Government sponsored “monopoly”; limited by time and geography</a:t>
            </a:r>
          </a:p>
          <a:p>
            <a:pPr>
              <a:lnSpc>
                <a:spcPct val="90000"/>
              </a:lnSpc>
            </a:pPr>
            <a:r>
              <a:rPr lang="en-US" altLang="en-US">
                <a:latin typeface="Comic Sans MS" panose="030F0702030302020204" pitchFamily="66" charset="0"/>
                <a:cs typeface="Times New Roman" panose="02020603050405020304" pitchFamily="18" charset="0"/>
              </a:rPr>
              <a:t>Does not convey affirmative right – only the right to exclude others</a:t>
            </a:r>
          </a:p>
          <a:p>
            <a:pPr>
              <a:lnSpc>
                <a:spcPct val="90000"/>
              </a:lnSpc>
            </a:pPr>
            <a:r>
              <a:rPr lang="en-US" altLang="en-US">
                <a:latin typeface="Comic Sans MS" panose="030F0702030302020204" pitchFamily="66" charset="0"/>
                <a:cs typeface="Times New Roman" panose="02020603050405020304" pitchFamily="18" charset="0"/>
              </a:rPr>
              <a:t>Article I of the Constitution provides the legal foundation</a:t>
            </a:r>
          </a:p>
          <a:p>
            <a:pPr>
              <a:lnSpc>
                <a:spcPct val="90000"/>
              </a:lnSpc>
            </a:pPr>
            <a:r>
              <a:rPr lang="en-US" altLang="en-US">
                <a:latin typeface="Comic Sans MS" panose="030F0702030302020204" pitchFamily="66" charset="0"/>
                <a:cs typeface="Times New Roman" panose="02020603050405020304" pitchFamily="18" charset="0"/>
              </a:rPr>
              <a:t>Administered by the Commerce Department through the U.S. PTO</a:t>
            </a:r>
            <a:br>
              <a:rPr lang="en-US" altLang="en-US">
                <a:latin typeface="Comic Sans MS" panose="030F0702030302020204" pitchFamily="66" charset="0"/>
                <a:cs typeface="Times New Roman" panose="02020603050405020304" pitchFamily="18" charset="0"/>
              </a:rPr>
            </a:br>
            <a:r>
              <a:rPr lang="en-US" altLang="en-US" sz="2400">
                <a:latin typeface="Comic Sans MS" panose="030F0702030302020204" pitchFamily="66" charset="0"/>
                <a:cs typeface="Times New Roman" panose="02020603050405020304" pitchFamily="18" charset="0"/>
              </a:rPr>
              <a:t> </a:t>
            </a:r>
            <a:br>
              <a:rPr lang="en-US" altLang="en-US" sz="2400">
                <a:latin typeface="Comic Sans MS" panose="030F0702030302020204" pitchFamily="66" charset="0"/>
                <a:cs typeface="Times New Roman" panose="02020603050405020304" pitchFamily="18" charset="0"/>
              </a:rPr>
            </a:br>
            <a:endParaRPr lang="en-US" altLang="en-US" sz="2400">
              <a:latin typeface="Comic Sans MS" panose="030F0702030302020204" pitchFamily="66"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A5A39C1A-AE62-4B7D-9725-0797BC63C421}" type="slidenum">
              <a:rPr lang="en-US" altLang="en-US"/>
              <a:pPr/>
              <a:t>50</a:t>
            </a:fld>
            <a:endParaRPr lang="en-US" altLang="en-US" sz="1400"/>
          </a:p>
        </p:txBody>
      </p:sp>
      <p:sp>
        <p:nvSpPr>
          <p:cNvPr id="192514" name="Rectangle 2"/>
          <p:cNvSpPr>
            <a:spLocks noGrp="1" noChangeArrowheads="1"/>
          </p:cNvSpPr>
          <p:nvPr>
            <p:ph type="title"/>
          </p:nvPr>
        </p:nvSpPr>
        <p:spPr>
          <a:xfrm>
            <a:off x="1066800" y="914400"/>
            <a:ext cx="7772400" cy="2165350"/>
          </a:xfrm>
        </p:spPr>
        <p:txBody>
          <a:bodyPr/>
          <a:lstStyle/>
          <a:p>
            <a:pPr algn="ctr"/>
            <a:r>
              <a:rPr lang="en-US" altLang="en-US" sz="4800" b="1">
                <a:latin typeface="Comic Sans MS" panose="030F0702030302020204" pitchFamily="66" charset="0"/>
                <a:cs typeface="Arial" panose="020B0604020202020204" pitchFamily="34" charset="0"/>
              </a:rPr>
              <a:t> Confidentiality Concerns</a:t>
            </a:r>
            <a:r>
              <a:rPr lang="en-US" altLang="en-US" sz="5400" b="1">
                <a:latin typeface="Comic Sans MS" panose="030F0702030302020204" pitchFamily="66" charset="0"/>
                <a:cs typeface="Arial" panose="020B0604020202020204" pitchFamily="34" charset="0"/>
              </a:rPr>
              <a:t/>
            </a:r>
            <a:br>
              <a:rPr lang="en-US" altLang="en-US" sz="5400" b="1">
                <a:latin typeface="Comic Sans MS" panose="030F0702030302020204" pitchFamily="66" charset="0"/>
                <a:cs typeface="Arial" panose="020B0604020202020204" pitchFamily="34" charset="0"/>
              </a:rPr>
            </a:br>
            <a:r>
              <a:rPr lang="en-US" altLang="en-US" sz="2400" b="1">
                <a:solidFill>
                  <a:srgbClr val="0099FF"/>
                </a:solidFill>
                <a:latin typeface="Comic Sans MS" panose="030F0702030302020204" pitchFamily="66" charset="0"/>
                <a:cs typeface="Arial" panose="020B0604020202020204" pitchFamily="34" charset="0"/>
              </a:rPr>
              <a:t>Research Institutions</a:t>
            </a:r>
            <a:r>
              <a:rPr lang="en-US" altLang="en-US" sz="2400">
                <a:latin typeface="Comic Sans MS" panose="030F0702030302020204" pitchFamily="66" charset="0"/>
                <a:cs typeface="Arial" panose="020B0604020202020204" pitchFamily="34" charset="0"/>
              </a:rPr>
              <a:t> vs. </a:t>
            </a:r>
            <a:r>
              <a:rPr lang="en-US" altLang="en-US" sz="2400" b="1">
                <a:solidFill>
                  <a:srgbClr val="009900"/>
                </a:solidFill>
                <a:latin typeface="Comic Sans MS" panose="030F0702030302020204" pitchFamily="66" charset="0"/>
                <a:cs typeface="Arial" panose="020B0604020202020204" pitchFamily="34" charset="0"/>
              </a:rPr>
              <a:t>Biotech Company</a:t>
            </a:r>
            <a:r>
              <a:rPr lang="en-US" altLang="en-US" sz="2400">
                <a:latin typeface="Comic Sans MS" panose="030F0702030302020204" pitchFamily="66" charset="0"/>
                <a:cs typeface="Arial" panose="020B0604020202020204" pitchFamily="34" charset="0"/>
              </a:rPr>
              <a:t> vs. </a:t>
            </a:r>
            <a:r>
              <a:rPr lang="en-US" altLang="en-US" sz="2400" b="1">
                <a:solidFill>
                  <a:srgbClr val="FF0000"/>
                </a:solidFill>
                <a:latin typeface="Comic Sans MS" panose="030F0702030302020204" pitchFamily="66" charset="0"/>
                <a:cs typeface="Arial" panose="020B0604020202020204" pitchFamily="34" charset="0"/>
              </a:rPr>
              <a:t>Big Pharma</a:t>
            </a:r>
          </a:p>
        </p:txBody>
      </p:sp>
      <p:sp>
        <p:nvSpPr>
          <p:cNvPr id="192515" name="Rectangle 3"/>
          <p:cNvSpPr>
            <a:spLocks noGrp="1" noChangeArrowheads="1"/>
          </p:cNvSpPr>
          <p:nvPr>
            <p:ph type="body" idx="1"/>
          </p:nvPr>
        </p:nvSpPr>
        <p:spPr>
          <a:xfrm>
            <a:off x="838200" y="3429000"/>
            <a:ext cx="8001000" cy="3657600"/>
          </a:xfrm>
        </p:spPr>
        <p:txBody>
          <a:bodyPr/>
          <a:lstStyle/>
          <a:p>
            <a:r>
              <a:rPr lang="en-US" altLang="en-US" sz="2800">
                <a:latin typeface="Comic Sans MS" panose="030F0702030302020204" pitchFamily="66" charset="0"/>
                <a:cs typeface="Arial" panose="020B0604020202020204" pitchFamily="34" charset="0"/>
              </a:rPr>
              <a:t>Length of Confidentiality Obligations</a:t>
            </a:r>
          </a:p>
          <a:p>
            <a:pPr lvl="1">
              <a:lnSpc>
                <a:spcPct val="110000"/>
              </a:lnSpc>
            </a:pPr>
            <a:r>
              <a:rPr lang="en-US" altLang="en-US">
                <a:latin typeface="Comic Sans MS" panose="030F0702030302020204" pitchFamily="66" charset="0"/>
                <a:cs typeface="Arial" panose="020B0604020202020204" pitchFamily="34" charset="0"/>
              </a:rPr>
              <a:t>Balancing Reasonable with Realistic</a:t>
            </a:r>
          </a:p>
          <a:p>
            <a:pPr>
              <a:lnSpc>
                <a:spcPct val="110000"/>
              </a:lnSpc>
            </a:pPr>
            <a:r>
              <a:rPr lang="en-US" altLang="en-US" sz="2800">
                <a:latin typeface="Comic Sans MS" panose="030F0702030302020204" pitchFamily="66" charset="0"/>
                <a:cs typeface="Arial" panose="020B0604020202020204" pitchFamily="34" charset="0"/>
              </a:rPr>
              <a:t>How to Prevent Leakage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D9F0B52C-F411-4733-A8B2-02D007847304}" type="slidenum">
              <a:rPr lang="en-US" altLang="en-US"/>
              <a:pPr/>
              <a:t>51</a:t>
            </a:fld>
            <a:endParaRPr lang="en-US" altLang="en-US" sz="1400"/>
          </a:p>
        </p:txBody>
      </p:sp>
      <p:sp>
        <p:nvSpPr>
          <p:cNvPr id="194562" name="Rectangle 2"/>
          <p:cNvSpPr>
            <a:spLocks noGrp="1" noChangeArrowheads="1"/>
          </p:cNvSpPr>
          <p:nvPr>
            <p:ph type="title"/>
          </p:nvPr>
        </p:nvSpPr>
        <p:spPr>
          <a:xfrm>
            <a:off x="762000" y="914400"/>
            <a:ext cx="8001000" cy="762000"/>
          </a:xfrm>
        </p:spPr>
        <p:txBody>
          <a:bodyPr/>
          <a:lstStyle/>
          <a:p>
            <a:pPr algn="ctr"/>
            <a:r>
              <a:rPr lang="en-US" altLang="en-US" sz="4000" b="1">
                <a:latin typeface="Comic Sans MS" panose="030F0702030302020204" pitchFamily="66" charset="0"/>
                <a:cs typeface="Arial" panose="020B0604020202020204" pitchFamily="34" charset="0"/>
              </a:rPr>
              <a:t>Confidentiality ~ Length  </a:t>
            </a:r>
            <a:br>
              <a:rPr lang="en-US" altLang="en-US" sz="4000" b="1">
                <a:latin typeface="Comic Sans MS" panose="030F0702030302020204" pitchFamily="66" charset="0"/>
                <a:cs typeface="Arial" panose="020B0604020202020204" pitchFamily="34" charset="0"/>
              </a:rPr>
            </a:br>
            <a:endParaRPr lang="en-US" altLang="en-US" sz="2800" b="1">
              <a:latin typeface="Comic Sans MS" panose="030F0702030302020204" pitchFamily="66" charset="0"/>
              <a:cs typeface="Arial" panose="020B0604020202020204" pitchFamily="34" charset="0"/>
            </a:endParaRPr>
          </a:p>
        </p:txBody>
      </p:sp>
      <p:sp>
        <p:nvSpPr>
          <p:cNvPr id="194563" name="Rectangle 3"/>
          <p:cNvSpPr>
            <a:spLocks noGrp="1" noChangeArrowheads="1"/>
          </p:cNvSpPr>
          <p:nvPr>
            <p:ph type="body" idx="1"/>
          </p:nvPr>
        </p:nvSpPr>
        <p:spPr>
          <a:xfrm>
            <a:off x="228600" y="1143000"/>
            <a:ext cx="8915400" cy="5334000"/>
          </a:xfrm>
        </p:spPr>
        <p:txBody>
          <a:bodyPr/>
          <a:lstStyle/>
          <a:p>
            <a:pPr>
              <a:lnSpc>
                <a:spcPct val="90000"/>
              </a:lnSpc>
            </a:pPr>
            <a:r>
              <a:rPr lang="en-US" altLang="en-US" sz="2400" b="1" i="1">
                <a:solidFill>
                  <a:srgbClr val="0099FF"/>
                </a:solidFill>
                <a:latin typeface="Comic Sans MS" panose="030F0702030302020204" pitchFamily="66" charset="0"/>
              </a:rPr>
              <a:t>Research Institutions</a:t>
            </a:r>
          </a:p>
          <a:p>
            <a:pPr lvl="1">
              <a:lnSpc>
                <a:spcPct val="90000"/>
              </a:lnSpc>
            </a:pPr>
            <a:r>
              <a:rPr lang="en-US" altLang="en-US" sz="2400">
                <a:latin typeface="Comic Sans MS" panose="030F0702030302020204" pitchFamily="66" charset="0"/>
              </a:rPr>
              <a:t>Length must be reasonable and must be a date certain  (statutory retention)</a:t>
            </a:r>
          </a:p>
          <a:p>
            <a:pPr lvl="1">
              <a:lnSpc>
                <a:spcPct val="90000"/>
              </a:lnSpc>
            </a:pPr>
            <a:r>
              <a:rPr lang="en-US" altLang="en-US" sz="2400">
                <a:latin typeface="Comic Sans MS" panose="030F0702030302020204" pitchFamily="66" charset="0"/>
              </a:rPr>
              <a:t>3 years </a:t>
            </a:r>
            <a:r>
              <a:rPr lang="en-US" altLang="en-US" sz="2400" b="1">
                <a:latin typeface="Comic Sans MS" panose="030F0702030302020204" pitchFamily="66" charset="0"/>
              </a:rPr>
              <a:t>after</a:t>
            </a:r>
            <a:r>
              <a:rPr lang="en-US" altLang="en-US" sz="2400">
                <a:latin typeface="Comic Sans MS" panose="030F0702030302020204" pitchFamily="66" charset="0"/>
              </a:rPr>
              <a:t> agreement ends –</a:t>
            </a:r>
            <a:r>
              <a:rPr lang="en-US" altLang="en-US" sz="2400" b="1">
                <a:latin typeface="Comic Sans MS" panose="030F0702030302020204" pitchFamily="66" charset="0"/>
              </a:rPr>
              <a:t>not</a:t>
            </a:r>
            <a:r>
              <a:rPr lang="en-US" altLang="en-US" sz="2400">
                <a:latin typeface="Comic Sans MS" panose="030F0702030302020204" pitchFamily="66" charset="0"/>
              </a:rPr>
              <a:t> from disclosure date</a:t>
            </a:r>
          </a:p>
          <a:p>
            <a:pPr lvl="1">
              <a:lnSpc>
                <a:spcPct val="90000"/>
              </a:lnSpc>
            </a:pPr>
            <a:r>
              <a:rPr lang="en-US" altLang="en-US" sz="2400">
                <a:latin typeface="Comic Sans MS" panose="030F0702030302020204" pitchFamily="66" charset="0"/>
              </a:rPr>
              <a:t>Rare exceptions – Principal Investigator must agree and initial confidentiality provision</a:t>
            </a:r>
          </a:p>
          <a:p>
            <a:pPr lvl="2">
              <a:lnSpc>
                <a:spcPct val="90000"/>
              </a:lnSpc>
            </a:pPr>
            <a:r>
              <a:rPr lang="en-US" altLang="en-US">
                <a:latin typeface="Comic Sans MS" panose="030F0702030302020204" pitchFamily="66" charset="0"/>
              </a:rPr>
              <a:t>Huge burden on PI and Institution</a:t>
            </a:r>
          </a:p>
          <a:p>
            <a:pPr>
              <a:lnSpc>
                <a:spcPct val="90000"/>
              </a:lnSpc>
            </a:pPr>
            <a:r>
              <a:rPr lang="en-US" altLang="en-US" sz="2400" b="1" i="1">
                <a:solidFill>
                  <a:srgbClr val="009900"/>
                </a:solidFill>
                <a:latin typeface="Comic Sans MS" panose="030F0702030302020204" pitchFamily="66" charset="0"/>
              </a:rPr>
              <a:t>Biotech Company</a:t>
            </a:r>
          </a:p>
          <a:p>
            <a:pPr lvl="1">
              <a:lnSpc>
                <a:spcPct val="90000"/>
              </a:lnSpc>
            </a:pPr>
            <a:r>
              <a:rPr lang="en-US" altLang="en-US" sz="2400">
                <a:latin typeface="Comic Sans MS" panose="030F0702030302020204" pitchFamily="66" charset="0"/>
              </a:rPr>
              <a:t>5 years from </a:t>
            </a:r>
            <a:r>
              <a:rPr lang="en-US" altLang="en-US" sz="2400" b="1">
                <a:latin typeface="Comic Sans MS" panose="030F0702030302020204" pitchFamily="66" charset="0"/>
              </a:rPr>
              <a:t>each disclosure date</a:t>
            </a:r>
          </a:p>
          <a:p>
            <a:pPr>
              <a:lnSpc>
                <a:spcPct val="90000"/>
              </a:lnSpc>
            </a:pPr>
            <a:r>
              <a:rPr lang="en-US" altLang="en-US" sz="2400" b="1" i="1">
                <a:solidFill>
                  <a:srgbClr val="FF0000"/>
                </a:solidFill>
                <a:latin typeface="Comic Sans MS" panose="030F0702030302020204" pitchFamily="66" charset="0"/>
              </a:rPr>
              <a:t>Big Pharma</a:t>
            </a:r>
          </a:p>
          <a:p>
            <a:pPr lvl="1">
              <a:lnSpc>
                <a:spcPct val="90000"/>
              </a:lnSpc>
            </a:pPr>
            <a:r>
              <a:rPr lang="en-US" altLang="en-US" sz="2400">
                <a:latin typeface="Comic Sans MS" panose="030F0702030302020204" pitchFamily="66" charset="0"/>
              </a:rPr>
              <a:t>Follow statutory limits, normal time frame of 5-10 years</a:t>
            </a:r>
          </a:p>
          <a:p>
            <a:pPr lvl="1">
              <a:lnSpc>
                <a:spcPct val="90000"/>
              </a:lnSpc>
            </a:pPr>
            <a:r>
              <a:rPr lang="en-US" altLang="en-US" sz="2400">
                <a:latin typeface="Comic Sans MS" panose="030F0702030302020204" pitchFamily="66" charset="0"/>
              </a:rPr>
              <a:t>End date must be explicitly defined</a:t>
            </a:r>
          </a:p>
          <a:p>
            <a:pPr lvl="1">
              <a:lnSpc>
                <a:spcPct val="90000"/>
              </a:lnSpc>
              <a:buFont typeface="Wingdings" panose="05000000000000000000" pitchFamily="2" charset="2"/>
              <a:buNone/>
            </a:pPr>
            <a:endParaRPr lang="en-US" altLang="en-US" sz="2400">
              <a:latin typeface="Comic Sans MS" panose="030F0702030302020204" pitchFamily="66"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84E03C70-D820-48A8-BC64-7655B8799911}" type="slidenum">
              <a:rPr lang="en-US" altLang="en-US"/>
              <a:pPr/>
              <a:t>52</a:t>
            </a:fld>
            <a:endParaRPr lang="en-US" altLang="en-US" sz="1400"/>
          </a:p>
        </p:txBody>
      </p:sp>
      <p:sp>
        <p:nvSpPr>
          <p:cNvPr id="196610" name="Rectangle 2"/>
          <p:cNvSpPr>
            <a:spLocks noGrp="1" noChangeArrowheads="1"/>
          </p:cNvSpPr>
          <p:nvPr>
            <p:ph type="title"/>
          </p:nvPr>
        </p:nvSpPr>
        <p:spPr>
          <a:xfrm>
            <a:off x="533400" y="838200"/>
            <a:ext cx="8610600" cy="838200"/>
          </a:xfrm>
        </p:spPr>
        <p:txBody>
          <a:bodyPr/>
          <a:lstStyle/>
          <a:p>
            <a:pPr algn="ctr"/>
            <a:r>
              <a:rPr lang="en-US" altLang="en-US" sz="3600" b="1">
                <a:latin typeface="Comic Sans MS" panose="030F0702030302020204" pitchFamily="66" charset="0"/>
              </a:rPr>
              <a:t>How To Prevent Confidentiality Leaks</a:t>
            </a:r>
          </a:p>
        </p:txBody>
      </p:sp>
      <p:sp>
        <p:nvSpPr>
          <p:cNvPr id="196611" name="Rectangle 3"/>
          <p:cNvSpPr>
            <a:spLocks noGrp="1" noChangeArrowheads="1"/>
          </p:cNvSpPr>
          <p:nvPr>
            <p:ph type="body" idx="1"/>
          </p:nvPr>
        </p:nvSpPr>
        <p:spPr>
          <a:xfrm>
            <a:off x="609600" y="1752600"/>
            <a:ext cx="8229600" cy="4464050"/>
          </a:xfrm>
        </p:spPr>
        <p:txBody>
          <a:bodyPr/>
          <a:lstStyle/>
          <a:p>
            <a:pPr>
              <a:lnSpc>
                <a:spcPct val="90000"/>
              </a:lnSpc>
            </a:pPr>
            <a:r>
              <a:rPr lang="en-US" altLang="en-US" sz="2800" b="1">
                <a:latin typeface="Comic Sans MS" panose="030F0702030302020204" pitchFamily="66" charset="0"/>
              </a:rPr>
              <a:t>We Agree . . .</a:t>
            </a:r>
          </a:p>
          <a:p>
            <a:pPr lvl="1">
              <a:lnSpc>
                <a:spcPct val="90000"/>
              </a:lnSpc>
            </a:pPr>
            <a:r>
              <a:rPr lang="en-US" altLang="en-US">
                <a:latin typeface="Comic Sans MS" panose="030F0702030302020204" pitchFamily="66" charset="0"/>
              </a:rPr>
              <a:t>Education, communication and good contract management are critical</a:t>
            </a:r>
          </a:p>
          <a:p>
            <a:pPr>
              <a:lnSpc>
                <a:spcPct val="90000"/>
              </a:lnSpc>
            </a:pPr>
            <a:r>
              <a:rPr lang="en-US" altLang="en-US" sz="2800" b="1">
                <a:latin typeface="Comic Sans MS" panose="030F0702030302020204" pitchFamily="66" charset="0"/>
              </a:rPr>
              <a:t>We Disagree . . .</a:t>
            </a:r>
          </a:p>
          <a:p>
            <a:pPr lvl="1">
              <a:lnSpc>
                <a:spcPct val="90000"/>
              </a:lnSpc>
            </a:pPr>
            <a:r>
              <a:rPr lang="en-US" altLang="en-US">
                <a:latin typeface="Comic Sans MS" panose="030F0702030302020204" pitchFamily="66" charset="0"/>
              </a:rPr>
              <a:t>Starting length of obligations from “end of agreement” vs. “date of disclosure”</a:t>
            </a:r>
          </a:p>
          <a:p>
            <a:pPr lvl="1">
              <a:lnSpc>
                <a:spcPct val="90000"/>
              </a:lnSpc>
            </a:pPr>
            <a:r>
              <a:rPr lang="en-US" altLang="en-US">
                <a:latin typeface="Comic Sans MS" panose="030F0702030302020204" pitchFamily="66" charset="0"/>
              </a:rPr>
              <a:t>Explicitly naming all persons bound by agreement – should be PI’s responsibility </a:t>
            </a:r>
          </a:p>
          <a:p>
            <a:pPr lvl="2">
              <a:lnSpc>
                <a:spcPct val="90000"/>
              </a:lnSpc>
            </a:pPr>
            <a:r>
              <a:rPr lang="en-US" altLang="en-US" sz="2800">
                <a:latin typeface="Comic Sans MS" panose="030F0702030302020204" pitchFamily="66" charset="0"/>
              </a:rPr>
              <a:t>Unrealistic in Research Institution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3382F36C-0DF6-4E34-8D42-AB0F3BF2382F}" type="slidenum">
              <a:rPr lang="en-US" altLang="en-US"/>
              <a:pPr/>
              <a:t>53</a:t>
            </a:fld>
            <a:endParaRPr lang="en-US" altLang="en-US" sz="1400"/>
          </a:p>
        </p:txBody>
      </p:sp>
      <p:sp>
        <p:nvSpPr>
          <p:cNvPr id="204802" name="Rectangle 2"/>
          <p:cNvSpPr>
            <a:spLocks noGrp="1" noChangeArrowheads="1"/>
          </p:cNvSpPr>
          <p:nvPr>
            <p:ph type="title"/>
          </p:nvPr>
        </p:nvSpPr>
        <p:spPr>
          <a:xfrm>
            <a:off x="762000" y="990600"/>
            <a:ext cx="7437438" cy="914400"/>
          </a:xfrm>
        </p:spPr>
        <p:txBody>
          <a:bodyPr/>
          <a:lstStyle/>
          <a:p>
            <a:pPr algn="ctr">
              <a:lnSpc>
                <a:spcPct val="70000"/>
              </a:lnSpc>
            </a:pPr>
            <a:r>
              <a:rPr lang="en-US" altLang="en-US" b="1">
                <a:latin typeface="Comic Sans MS" panose="030F0702030302020204" pitchFamily="66" charset="0"/>
                <a:cs typeface="Arial" panose="020B0604020202020204" pitchFamily="34" charset="0"/>
              </a:rPr>
              <a:t>Indemnification Concerns</a:t>
            </a:r>
            <a:endParaRPr lang="en-US" altLang="en-US" sz="2000" b="1">
              <a:solidFill>
                <a:srgbClr val="FF0000"/>
              </a:solidFill>
              <a:latin typeface="Comic Sans MS" panose="030F0702030302020204" pitchFamily="66" charset="0"/>
              <a:cs typeface="Arial" panose="020B0604020202020204" pitchFamily="34" charset="0"/>
            </a:endParaRPr>
          </a:p>
        </p:txBody>
      </p:sp>
      <p:sp>
        <p:nvSpPr>
          <p:cNvPr id="204803" name="Rectangle 3"/>
          <p:cNvSpPr>
            <a:spLocks noGrp="1" noChangeArrowheads="1"/>
          </p:cNvSpPr>
          <p:nvPr>
            <p:ph type="body" idx="1"/>
          </p:nvPr>
        </p:nvSpPr>
        <p:spPr>
          <a:xfrm>
            <a:off x="1066800" y="2544763"/>
            <a:ext cx="7772400" cy="3671887"/>
          </a:xfrm>
        </p:spPr>
        <p:txBody>
          <a:bodyPr/>
          <a:lstStyle/>
          <a:p>
            <a:r>
              <a:rPr lang="en-US" altLang="en-US" sz="3600">
                <a:latin typeface="Comic Sans MS" panose="030F0702030302020204" pitchFamily="66" charset="0"/>
                <a:cs typeface="Arial" panose="020B0604020202020204" pitchFamily="34" charset="0"/>
              </a:rPr>
              <a:t>Needs </a:t>
            </a:r>
          </a:p>
          <a:p>
            <a:pPr lvl="1">
              <a:buFont typeface="Wingdings" panose="05000000000000000000" pitchFamily="2" charset="2"/>
              <a:buNone/>
            </a:pPr>
            <a:endParaRPr lang="en-US" altLang="en-US" sz="3200">
              <a:latin typeface="Comic Sans MS" panose="030F0702030302020204" pitchFamily="66" charset="0"/>
              <a:cs typeface="Arial" panose="020B0604020202020204" pitchFamily="34" charset="0"/>
            </a:endParaRPr>
          </a:p>
          <a:p>
            <a:r>
              <a:rPr lang="en-US" altLang="en-US" sz="3600">
                <a:latin typeface="Comic Sans MS" panose="030F0702030302020204" pitchFamily="66" charset="0"/>
                <a:cs typeface="Arial" panose="020B0604020202020204" pitchFamily="34" charset="0"/>
              </a:rPr>
              <a:t>Allocation of Risk in Clinical Setting</a:t>
            </a:r>
          </a:p>
          <a:p>
            <a:pPr lvl="1"/>
            <a:endParaRPr lang="en-US" altLang="en-US" sz="3200">
              <a:latin typeface="Comic Sans MS" panose="030F0702030302020204" pitchFamily="66" charset="0"/>
              <a:cs typeface="Arial" panose="020B0604020202020204" pitchFamily="34" charset="0"/>
            </a:endParaRPr>
          </a:p>
          <a:p>
            <a:r>
              <a:rPr lang="en-US" altLang="en-US" sz="3600">
                <a:latin typeface="Comic Sans MS" panose="030F0702030302020204" pitchFamily="66" charset="0"/>
                <a:cs typeface="Arial" panose="020B0604020202020204" pitchFamily="34" charset="0"/>
              </a:rPr>
              <a:t>Real World Deal Breakers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7F5316EE-6ADA-4B8B-86E7-08144F08F4E0}" type="slidenum">
              <a:rPr lang="en-US" altLang="en-US"/>
              <a:pPr/>
              <a:t>54</a:t>
            </a:fld>
            <a:endParaRPr lang="en-US" altLang="en-US" sz="1400"/>
          </a:p>
        </p:txBody>
      </p:sp>
      <p:sp>
        <p:nvSpPr>
          <p:cNvPr id="206850" name="Rectangle 2"/>
          <p:cNvSpPr>
            <a:spLocks noGrp="1" noChangeArrowheads="1"/>
          </p:cNvSpPr>
          <p:nvPr>
            <p:ph type="title"/>
          </p:nvPr>
        </p:nvSpPr>
        <p:spPr>
          <a:xfrm>
            <a:off x="457200" y="381000"/>
            <a:ext cx="8686800" cy="1219200"/>
          </a:xfrm>
        </p:spPr>
        <p:txBody>
          <a:bodyPr/>
          <a:lstStyle/>
          <a:p>
            <a:pPr algn="ctr">
              <a:tabLst>
                <a:tab pos="3594100" algn="l"/>
              </a:tabLst>
            </a:pPr>
            <a:r>
              <a:rPr lang="en-US" altLang="en-US" sz="4800" b="1">
                <a:latin typeface="Comic Sans MS" panose="030F0702030302020204" pitchFamily="66" charset="0"/>
              </a:rPr>
              <a:t>Our Indemnification Needs</a:t>
            </a:r>
            <a:endParaRPr lang="en-US" altLang="en-US" sz="3200" b="1">
              <a:solidFill>
                <a:srgbClr val="0099FF"/>
              </a:solidFill>
              <a:latin typeface="Comic Sans MS" panose="030F0702030302020204" pitchFamily="66" charset="0"/>
            </a:endParaRPr>
          </a:p>
        </p:txBody>
      </p:sp>
      <p:sp>
        <p:nvSpPr>
          <p:cNvPr id="206851" name="Rectangle 3"/>
          <p:cNvSpPr>
            <a:spLocks noGrp="1" noChangeArrowheads="1"/>
          </p:cNvSpPr>
          <p:nvPr>
            <p:ph type="body" idx="1"/>
          </p:nvPr>
        </p:nvSpPr>
        <p:spPr>
          <a:xfrm>
            <a:off x="685800" y="1524000"/>
            <a:ext cx="8229600" cy="5334000"/>
          </a:xfrm>
        </p:spPr>
        <p:txBody>
          <a:bodyPr/>
          <a:lstStyle/>
          <a:p>
            <a:r>
              <a:rPr lang="en-US" altLang="en-US" sz="2000">
                <a:latin typeface="Comic Sans MS" panose="030F0702030302020204" pitchFamily="66" charset="0"/>
              </a:rPr>
              <a:t>Seek </a:t>
            </a:r>
            <a:r>
              <a:rPr lang="en-US" altLang="en-US" sz="2000" b="1">
                <a:latin typeface="Comic Sans MS" panose="030F0702030302020204" pitchFamily="66" charset="0"/>
              </a:rPr>
              <a:t>broadest</a:t>
            </a:r>
            <a:r>
              <a:rPr lang="en-US" altLang="en-US" sz="2000">
                <a:latin typeface="Comic Sans MS" panose="030F0702030302020204" pitchFamily="66" charset="0"/>
              </a:rPr>
              <a:t> indemnification possible </a:t>
            </a:r>
          </a:p>
          <a:p>
            <a:r>
              <a:rPr lang="en-US" altLang="en-US" sz="2000">
                <a:latin typeface="Comic Sans MS" panose="030F0702030302020204" pitchFamily="66" charset="0"/>
              </a:rPr>
              <a:t>Full indemnity – Sponsor’s drug/Sponsor’s protocol – Institution does what Sponsor says (“arising out of the activities…”)</a:t>
            </a:r>
          </a:p>
          <a:p>
            <a:r>
              <a:rPr lang="en-US" altLang="en-US" sz="2000">
                <a:latin typeface="Comic Sans MS" panose="030F0702030302020204" pitchFamily="66" charset="0"/>
              </a:rPr>
              <a:t>Product liability</a:t>
            </a:r>
          </a:p>
          <a:p>
            <a:pPr lvl="1"/>
            <a:r>
              <a:rPr lang="en-US" altLang="en-US" sz="1800">
                <a:latin typeface="Comic Sans MS" panose="030F0702030302020204" pitchFamily="66" charset="0"/>
              </a:rPr>
              <a:t>Defects in design or manufacture of drug</a:t>
            </a:r>
          </a:p>
          <a:p>
            <a:r>
              <a:rPr lang="en-US" altLang="en-US" sz="2000">
                <a:latin typeface="Comic Sans MS" panose="030F0702030302020204" pitchFamily="66" charset="0"/>
              </a:rPr>
              <a:t>Sponsor’s negligence</a:t>
            </a:r>
          </a:p>
          <a:p>
            <a:r>
              <a:rPr lang="en-US" altLang="en-US" sz="2000">
                <a:latin typeface="Comic Sans MS" panose="030F0702030302020204" pitchFamily="66" charset="0"/>
              </a:rPr>
              <a:t>Use of Institution’s results - least amount of coverage</a:t>
            </a:r>
            <a:r>
              <a:rPr lang="en-US" altLang="en-US" sz="2800">
                <a:latin typeface="Comic Sans MS" panose="030F0702030302020204" pitchFamily="66" charset="0"/>
              </a:rPr>
              <a:t> </a:t>
            </a:r>
          </a:p>
          <a:p>
            <a:pPr lvl="1"/>
            <a:r>
              <a:rPr lang="en-US" altLang="en-US" sz="1800">
                <a:latin typeface="Comic Sans MS" panose="030F0702030302020204" pitchFamily="66" charset="0"/>
              </a:rPr>
              <a:t>Institution’s protocol; and</a:t>
            </a:r>
          </a:p>
          <a:p>
            <a:pPr lvl="1"/>
            <a:r>
              <a:rPr lang="en-US" altLang="en-US" sz="1800">
                <a:latin typeface="Comic Sans MS" panose="030F0702030302020204" pitchFamily="66" charset="0"/>
              </a:rPr>
              <a:t>Sponsor has little or no control over what Institution does; </a:t>
            </a:r>
          </a:p>
          <a:p>
            <a:pPr lvl="1"/>
            <a:r>
              <a:rPr lang="en-US" altLang="en-US" sz="1800">
                <a:latin typeface="Comic Sans MS" panose="030F0702030302020204" pitchFamily="66" charset="0"/>
              </a:rPr>
              <a:t>Then Sponsor must indemnify Institution for Sponsor’s use of Institution’s results</a:t>
            </a:r>
          </a:p>
          <a:p>
            <a:r>
              <a:rPr lang="en-US" altLang="en-US" sz="2000">
                <a:latin typeface="Comic Sans MS" panose="030F0702030302020204" pitchFamily="66" charset="0"/>
              </a:rPr>
              <a:t>Institution </a:t>
            </a:r>
            <a:r>
              <a:rPr lang="en-US" altLang="en-US" sz="2000" b="1">
                <a:latin typeface="Comic Sans MS" panose="030F0702030302020204" pitchFamily="66" charset="0"/>
              </a:rPr>
              <a:t>can only</a:t>
            </a:r>
            <a:r>
              <a:rPr lang="en-US" altLang="en-US" sz="2000">
                <a:latin typeface="Comic Sans MS" panose="030F0702030302020204" pitchFamily="66" charset="0"/>
              </a:rPr>
              <a:t> indemnify Sponsor for Institution’s negligence (to the extent authorized by Constitution and laws of State of Texas</a:t>
            </a:r>
          </a:p>
          <a:p>
            <a:pPr lvl="1">
              <a:buFont typeface="Wingdings" panose="05000000000000000000" pitchFamily="2" charset="2"/>
              <a:buNone/>
            </a:pPr>
            <a:endParaRPr lang="en-US" altLang="en-US" sz="2000">
              <a:latin typeface="Comic Sans MS" panose="030F0702030302020204"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90F217B6-CF9A-43BC-896B-A87F9712DCC7}" type="slidenum">
              <a:rPr lang="en-US" altLang="en-US"/>
              <a:pPr/>
              <a:t>55</a:t>
            </a:fld>
            <a:endParaRPr lang="en-US" altLang="en-US" sz="1400"/>
          </a:p>
        </p:txBody>
      </p:sp>
      <p:sp>
        <p:nvSpPr>
          <p:cNvPr id="208898" name="Rectangle 2"/>
          <p:cNvSpPr>
            <a:spLocks noGrp="1" noChangeArrowheads="1"/>
          </p:cNvSpPr>
          <p:nvPr>
            <p:ph type="title"/>
          </p:nvPr>
        </p:nvSpPr>
        <p:spPr>
          <a:xfrm>
            <a:off x="609600" y="609600"/>
            <a:ext cx="8534400" cy="990600"/>
          </a:xfrm>
        </p:spPr>
        <p:txBody>
          <a:bodyPr/>
          <a:lstStyle/>
          <a:p>
            <a:pPr algn="ctr"/>
            <a:r>
              <a:rPr lang="en-US" altLang="en-US" sz="4800" b="1">
                <a:latin typeface="Comic Sans MS" panose="030F0702030302020204" pitchFamily="66" charset="0"/>
              </a:rPr>
              <a:t>Our Indemnification Needs</a:t>
            </a:r>
            <a:endParaRPr lang="en-US" altLang="en-US" sz="3200" b="1">
              <a:solidFill>
                <a:srgbClr val="0099FF"/>
              </a:solidFill>
              <a:latin typeface="Comic Sans MS" panose="030F0702030302020204" pitchFamily="66" charset="0"/>
            </a:endParaRPr>
          </a:p>
        </p:txBody>
      </p:sp>
      <p:sp>
        <p:nvSpPr>
          <p:cNvPr id="208899" name="Rectangle 3"/>
          <p:cNvSpPr>
            <a:spLocks noGrp="1" noChangeArrowheads="1"/>
          </p:cNvSpPr>
          <p:nvPr>
            <p:ph type="body" idx="1"/>
          </p:nvPr>
        </p:nvSpPr>
        <p:spPr>
          <a:xfrm>
            <a:off x="533400" y="1752600"/>
            <a:ext cx="8382000" cy="4876800"/>
          </a:xfrm>
        </p:spPr>
        <p:txBody>
          <a:bodyPr/>
          <a:lstStyle/>
          <a:p>
            <a:pPr>
              <a:lnSpc>
                <a:spcPct val="80000"/>
              </a:lnSpc>
            </a:pPr>
            <a:r>
              <a:rPr lang="en-US" altLang="en-US" sz="2400">
                <a:latin typeface="Comic Sans MS" panose="030F0702030302020204" pitchFamily="66" charset="0"/>
              </a:rPr>
              <a:t>Must include proper parties</a:t>
            </a:r>
          </a:p>
          <a:p>
            <a:pPr lvl="1">
              <a:lnSpc>
                <a:spcPct val="90000"/>
              </a:lnSpc>
            </a:pPr>
            <a:r>
              <a:rPr lang="en-US" altLang="en-US" sz="2000">
                <a:latin typeface="Comic Sans MS" panose="030F0702030302020204" pitchFamily="66" charset="0"/>
              </a:rPr>
              <a:t>System, Regents, Institution, officers, employees, agents</a:t>
            </a:r>
          </a:p>
          <a:p>
            <a:pPr>
              <a:lnSpc>
                <a:spcPct val="90000"/>
              </a:lnSpc>
            </a:pPr>
            <a:r>
              <a:rPr lang="en-US" altLang="en-US" sz="2400">
                <a:latin typeface="Comic Sans MS" panose="030F0702030302020204" pitchFamily="66" charset="0"/>
              </a:rPr>
              <a:t>Should cover all kinds of claims</a:t>
            </a:r>
          </a:p>
          <a:p>
            <a:pPr lvl="1">
              <a:lnSpc>
                <a:spcPct val="90000"/>
              </a:lnSpc>
            </a:pPr>
            <a:r>
              <a:rPr lang="en-US" altLang="en-US" sz="2000">
                <a:latin typeface="Comic Sans MS" panose="030F0702030302020204" pitchFamily="66" charset="0"/>
              </a:rPr>
              <a:t>Claims, demands, costs, liabilities, or judgments </a:t>
            </a:r>
          </a:p>
          <a:p>
            <a:pPr>
              <a:lnSpc>
                <a:spcPct val="90000"/>
              </a:lnSpc>
            </a:pPr>
            <a:r>
              <a:rPr lang="en-US" altLang="en-US" sz="2400">
                <a:latin typeface="Comic Sans MS" panose="030F0702030302020204" pitchFamily="66" charset="0"/>
              </a:rPr>
              <a:t>Should broadly cover us if we do exactly what Sponsor directs us to do – “Full Indemnity”</a:t>
            </a:r>
          </a:p>
          <a:p>
            <a:pPr lvl="1">
              <a:lnSpc>
                <a:spcPct val="90000"/>
              </a:lnSpc>
            </a:pPr>
            <a:r>
              <a:rPr lang="en-US" altLang="en-US" sz="2000">
                <a:latin typeface="Comic Sans MS" panose="030F0702030302020204" pitchFamily="66" charset="0"/>
              </a:rPr>
              <a:t>“Arising out of the activities to be carried out under this Ag”</a:t>
            </a:r>
          </a:p>
          <a:p>
            <a:pPr>
              <a:lnSpc>
                <a:spcPct val="90000"/>
              </a:lnSpc>
            </a:pPr>
            <a:r>
              <a:rPr lang="en-US" altLang="en-US" sz="2400">
                <a:latin typeface="Comic Sans MS" panose="030F0702030302020204" pitchFamily="66" charset="0"/>
              </a:rPr>
              <a:t>Should also include Sponsor’s use of our results</a:t>
            </a:r>
          </a:p>
          <a:p>
            <a:pPr>
              <a:lnSpc>
                <a:spcPct val="90000"/>
              </a:lnSpc>
            </a:pPr>
            <a:r>
              <a:rPr lang="en-US" altLang="en-US" sz="2400">
                <a:latin typeface="Comic Sans MS" panose="030F0702030302020204" pitchFamily="66" charset="0"/>
              </a:rPr>
              <a:t>Carve-outs</a:t>
            </a:r>
          </a:p>
          <a:p>
            <a:pPr lvl="1">
              <a:lnSpc>
                <a:spcPct val="90000"/>
              </a:lnSpc>
            </a:pPr>
            <a:r>
              <a:rPr lang="en-US" altLang="en-US" sz="2000">
                <a:latin typeface="Comic Sans MS" panose="030F0702030302020204" pitchFamily="66" charset="0"/>
              </a:rPr>
              <a:t>Our negligence voids Sponsor’s indemnification</a:t>
            </a:r>
          </a:p>
          <a:p>
            <a:pPr>
              <a:lnSpc>
                <a:spcPct val="90000"/>
              </a:lnSpc>
            </a:pPr>
            <a:r>
              <a:rPr lang="en-US" altLang="en-US" sz="2400">
                <a:latin typeface="Comic Sans MS" panose="030F0702030302020204" pitchFamily="66" charset="0"/>
              </a:rPr>
              <a:t>If Sponsor wants to control the defense – “subject to the statutory duties of the Texas Attorney General”</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654DDE2C-F863-4467-8203-2F0157909F3B}" type="slidenum">
              <a:rPr lang="en-US" altLang="en-US"/>
              <a:pPr/>
              <a:t>56</a:t>
            </a:fld>
            <a:endParaRPr lang="en-US" altLang="en-US" sz="1400"/>
          </a:p>
        </p:txBody>
      </p:sp>
      <p:sp>
        <p:nvSpPr>
          <p:cNvPr id="210946" name="Rectangle 2"/>
          <p:cNvSpPr>
            <a:spLocks noGrp="1" noChangeArrowheads="1"/>
          </p:cNvSpPr>
          <p:nvPr>
            <p:ph type="title"/>
          </p:nvPr>
        </p:nvSpPr>
        <p:spPr>
          <a:xfrm>
            <a:off x="0" y="914400"/>
            <a:ext cx="8839200" cy="1295400"/>
          </a:xfrm>
        </p:spPr>
        <p:txBody>
          <a:bodyPr/>
          <a:lstStyle/>
          <a:p>
            <a:pPr algn="ctr">
              <a:lnSpc>
                <a:spcPct val="80000"/>
              </a:lnSpc>
            </a:pPr>
            <a:r>
              <a:rPr lang="en-US" altLang="en-US" b="1">
                <a:latin typeface="Comic Sans MS" panose="030F0702030302020204" pitchFamily="66" charset="0"/>
                <a:cs typeface="Arial" panose="020B0604020202020204" pitchFamily="34" charset="0"/>
              </a:rPr>
              <a:t>Indemnification ~ </a:t>
            </a:r>
            <a:br>
              <a:rPr lang="en-US" altLang="en-US" b="1">
                <a:latin typeface="Comic Sans MS" panose="030F0702030302020204" pitchFamily="66" charset="0"/>
                <a:cs typeface="Arial" panose="020B0604020202020204" pitchFamily="34" charset="0"/>
              </a:rPr>
            </a:br>
            <a:r>
              <a:rPr lang="en-US" altLang="en-US" b="1">
                <a:latin typeface="Comic Sans MS" panose="030F0702030302020204" pitchFamily="66" charset="0"/>
                <a:cs typeface="Arial" panose="020B0604020202020204" pitchFamily="34" charset="0"/>
              </a:rPr>
              <a:t>Allocation of Risk</a:t>
            </a:r>
            <a:br>
              <a:rPr lang="en-US" altLang="en-US" b="1">
                <a:latin typeface="Comic Sans MS" panose="030F0702030302020204" pitchFamily="66" charset="0"/>
                <a:cs typeface="Arial" panose="020B0604020202020204" pitchFamily="34" charset="0"/>
              </a:rPr>
            </a:br>
            <a:endParaRPr lang="en-US" altLang="en-US" sz="3200" b="1">
              <a:solidFill>
                <a:srgbClr val="0099FF"/>
              </a:solidFill>
              <a:latin typeface="Comic Sans MS" panose="030F0702030302020204" pitchFamily="66" charset="0"/>
              <a:cs typeface="Arial" panose="020B0604020202020204" pitchFamily="34" charset="0"/>
            </a:endParaRPr>
          </a:p>
        </p:txBody>
      </p:sp>
      <p:sp>
        <p:nvSpPr>
          <p:cNvPr id="210947" name="Rectangle 3"/>
          <p:cNvSpPr>
            <a:spLocks noGrp="1" noChangeArrowheads="1"/>
          </p:cNvSpPr>
          <p:nvPr>
            <p:ph type="body" idx="1"/>
          </p:nvPr>
        </p:nvSpPr>
        <p:spPr>
          <a:xfrm>
            <a:off x="381000" y="1752600"/>
            <a:ext cx="8763000" cy="5105400"/>
          </a:xfrm>
        </p:spPr>
        <p:txBody>
          <a:bodyPr/>
          <a:lstStyle/>
          <a:p>
            <a:r>
              <a:rPr lang="en-US" altLang="en-US" sz="2400">
                <a:latin typeface="Comic Sans MS" panose="030F0702030302020204" pitchFamily="66" charset="0"/>
              </a:rPr>
              <a:t>Sponsor’s Protocol and Sponsor’s Drug </a:t>
            </a:r>
          </a:p>
          <a:p>
            <a:pPr lvl="1"/>
            <a:r>
              <a:rPr lang="en-US" altLang="en-US" sz="2000">
                <a:latin typeface="Comic Sans MS" panose="030F0702030302020204" pitchFamily="66" charset="0"/>
              </a:rPr>
              <a:t>We receive no $ from Sponsor after Study is done</a:t>
            </a:r>
          </a:p>
          <a:p>
            <a:pPr lvl="1"/>
            <a:r>
              <a:rPr lang="en-US" altLang="en-US" sz="2000">
                <a:latin typeface="Comic Sans MS" panose="030F0702030302020204" pitchFamily="66" charset="0"/>
              </a:rPr>
              <a:t>Sponsor stands to gain a lot of money from the study</a:t>
            </a:r>
          </a:p>
          <a:p>
            <a:pPr lvl="1"/>
            <a:r>
              <a:rPr lang="en-US" altLang="en-US" sz="2000">
                <a:latin typeface="Comic Sans MS" panose="030F0702030302020204" pitchFamily="66" charset="0"/>
              </a:rPr>
              <a:t>Sponsor must broadly indemnify us if we do exactly what Sponsor directs us to do (“Full Indemnity”)</a:t>
            </a:r>
          </a:p>
          <a:p>
            <a:r>
              <a:rPr lang="en-US" altLang="en-US" sz="2400">
                <a:latin typeface="Comic Sans MS" panose="030F0702030302020204" pitchFamily="66" charset="0"/>
              </a:rPr>
              <a:t>Institution’s Protocol and Sponsor’s Drug</a:t>
            </a:r>
          </a:p>
          <a:p>
            <a:pPr lvl="1"/>
            <a:r>
              <a:rPr lang="en-US" altLang="en-US" sz="2400">
                <a:latin typeface="Comic Sans MS" panose="030F0702030302020204" pitchFamily="66" charset="0"/>
              </a:rPr>
              <a:t>Sponsor should bear </a:t>
            </a:r>
            <a:r>
              <a:rPr lang="en-US" altLang="en-US" sz="2400" b="1">
                <a:latin typeface="Comic Sans MS" panose="030F0702030302020204" pitchFamily="66" charset="0"/>
              </a:rPr>
              <a:t>all</a:t>
            </a:r>
            <a:r>
              <a:rPr lang="en-US" altLang="en-US" sz="2400">
                <a:latin typeface="Comic Sans MS" panose="030F0702030302020204" pitchFamily="66" charset="0"/>
              </a:rPr>
              <a:t> risk b/c it stands to gain a lot financially </a:t>
            </a:r>
          </a:p>
          <a:p>
            <a:pPr lvl="1"/>
            <a:r>
              <a:rPr lang="en-US" altLang="en-US" sz="2400">
                <a:latin typeface="Comic Sans MS" panose="030F0702030302020204" pitchFamily="66" charset="0"/>
              </a:rPr>
              <a:t>Sponsor must also indemnify us for its use of our results</a:t>
            </a:r>
          </a:p>
          <a:p>
            <a:r>
              <a:rPr lang="en-US" altLang="en-US" sz="2400">
                <a:latin typeface="Comic Sans MS" panose="030F0702030302020204" pitchFamily="66" charset="0"/>
              </a:rPr>
              <a:t>Sponsor can control defense and settlement only …</a:t>
            </a:r>
          </a:p>
          <a:p>
            <a:pPr lvl="1"/>
            <a:r>
              <a:rPr lang="en-US" altLang="en-US" sz="2400">
                <a:latin typeface="Comic Sans MS" panose="030F0702030302020204" pitchFamily="66" charset="0"/>
              </a:rPr>
              <a:t>“subject to the statutory duties of the Texas Attorney General”</a:t>
            </a:r>
          </a:p>
          <a:p>
            <a:pPr lvl="1">
              <a:buFont typeface="Wingdings" panose="05000000000000000000" pitchFamily="2" charset="2"/>
              <a:buNone/>
            </a:pPr>
            <a:endParaRPr lang="en-US" altLang="en-US" sz="2400">
              <a:latin typeface="Comic Sans MS" panose="030F0702030302020204" pitchFamily="66"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D7EAC206-10F3-422B-A787-7D11E1CDA706}" type="slidenum">
              <a:rPr lang="en-US" altLang="en-US"/>
              <a:pPr/>
              <a:t>57</a:t>
            </a:fld>
            <a:endParaRPr lang="en-US" altLang="en-US" sz="1400"/>
          </a:p>
        </p:txBody>
      </p:sp>
      <p:sp>
        <p:nvSpPr>
          <p:cNvPr id="212994" name="Rectangle 2"/>
          <p:cNvSpPr>
            <a:spLocks noGrp="1" noChangeArrowheads="1"/>
          </p:cNvSpPr>
          <p:nvPr>
            <p:ph type="title"/>
          </p:nvPr>
        </p:nvSpPr>
        <p:spPr>
          <a:xfrm>
            <a:off x="1066800" y="609600"/>
            <a:ext cx="8077200" cy="1508125"/>
          </a:xfrm>
        </p:spPr>
        <p:txBody>
          <a:bodyPr/>
          <a:lstStyle/>
          <a:p>
            <a:pPr algn="ctr"/>
            <a:r>
              <a:rPr lang="en-US" altLang="en-US" b="1">
                <a:latin typeface="Comic Sans MS" panose="030F0702030302020204" pitchFamily="66" charset="0"/>
                <a:cs typeface="Arial" panose="020B0604020202020204" pitchFamily="34" charset="0"/>
              </a:rPr>
              <a:t>Indemnification ~ </a:t>
            </a:r>
            <a:br>
              <a:rPr lang="en-US" altLang="en-US" b="1">
                <a:latin typeface="Comic Sans MS" panose="030F0702030302020204" pitchFamily="66" charset="0"/>
                <a:cs typeface="Arial" panose="020B0604020202020204" pitchFamily="34" charset="0"/>
              </a:rPr>
            </a:br>
            <a:r>
              <a:rPr lang="en-US" altLang="en-US" b="1">
                <a:latin typeface="Comic Sans MS" panose="030F0702030302020204" pitchFamily="66" charset="0"/>
                <a:cs typeface="Arial" panose="020B0604020202020204" pitchFamily="34" charset="0"/>
              </a:rPr>
              <a:t>Real World Deal Breakers</a:t>
            </a:r>
            <a:endParaRPr lang="en-US" altLang="en-US" sz="3200" b="1">
              <a:solidFill>
                <a:srgbClr val="0099FF"/>
              </a:solidFill>
              <a:latin typeface="Comic Sans MS" panose="030F0702030302020204" pitchFamily="66" charset="0"/>
              <a:cs typeface="Arial" panose="020B0604020202020204" pitchFamily="34" charset="0"/>
            </a:endParaRPr>
          </a:p>
        </p:txBody>
      </p:sp>
      <p:sp>
        <p:nvSpPr>
          <p:cNvPr id="212995" name="Rectangle 3"/>
          <p:cNvSpPr>
            <a:spLocks noGrp="1" noChangeArrowheads="1"/>
          </p:cNvSpPr>
          <p:nvPr>
            <p:ph type="body" idx="1"/>
          </p:nvPr>
        </p:nvSpPr>
        <p:spPr>
          <a:xfrm>
            <a:off x="609600" y="2057400"/>
            <a:ext cx="8229600" cy="4800600"/>
          </a:xfrm>
        </p:spPr>
        <p:txBody>
          <a:bodyPr/>
          <a:lstStyle/>
          <a:p>
            <a:pPr>
              <a:lnSpc>
                <a:spcPct val="90000"/>
              </a:lnSpc>
            </a:pPr>
            <a:r>
              <a:rPr lang="en-US" altLang="en-US">
                <a:latin typeface="Comic Sans MS" panose="030F0702030302020204" pitchFamily="66" charset="0"/>
              </a:rPr>
              <a:t>Sponsor won’t </a:t>
            </a:r>
            <a:r>
              <a:rPr lang="en-US" altLang="en-US" b="1">
                <a:latin typeface="Comic Sans MS" panose="030F0702030302020204" pitchFamily="66" charset="0"/>
              </a:rPr>
              <a:t>broadly</a:t>
            </a:r>
            <a:r>
              <a:rPr lang="en-US" altLang="en-US">
                <a:latin typeface="Comic Sans MS" panose="030F0702030302020204" pitchFamily="66" charset="0"/>
              </a:rPr>
              <a:t> indemnify us for following their protocol and using their drug</a:t>
            </a:r>
          </a:p>
          <a:p>
            <a:pPr>
              <a:lnSpc>
                <a:spcPct val="90000"/>
              </a:lnSpc>
            </a:pPr>
            <a:r>
              <a:rPr lang="en-US" altLang="en-US">
                <a:latin typeface="Comic Sans MS" panose="030F0702030302020204" pitchFamily="66" charset="0"/>
              </a:rPr>
              <a:t>Sponsor wants a </a:t>
            </a:r>
            <a:r>
              <a:rPr lang="en-US" altLang="en-US" b="1">
                <a:latin typeface="Comic Sans MS" panose="030F0702030302020204" pitchFamily="66" charset="0"/>
              </a:rPr>
              <a:t>mirror indemnity</a:t>
            </a:r>
            <a:r>
              <a:rPr lang="en-US" altLang="en-US">
                <a:latin typeface="Comic Sans MS" panose="030F0702030302020204" pitchFamily="66" charset="0"/>
              </a:rPr>
              <a:t> - not only ‘as to our negligence’</a:t>
            </a:r>
          </a:p>
          <a:p>
            <a:pPr>
              <a:lnSpc>
                <a:spcPct val="90000"/>
              </a:lnSpc>
            </a:pPr>
            <a:r>
              <a:rPr lang="en-US" altLang="en-US">
                <a:latin typeface="Comic Sans MS" panose="030F0702030302020204" pitchFamily="66" charset="0"/>
              </a:rPr>
              <a:t>Sponsor won’t indemnify us for its use of our results (standard CTA and principal investigator initiated protocol)</a:t>
            </a:r>
          </a:p>
          <a:p>
            <a:pPr>
              <a:lnSpc>
                <a:spcPct val="90000"/>
              </a:lnSpc>
            </a:pPr>
            <a:r>
              <a:rPr lang="en-US" altLang="en-US">
                <a:latin typeface="Comic Sans MS" panose="030F0702030302020204" pitchFamily="66" charset="0"/>
              </a:rPr>
              <a:t>Sponsor won’t agree to include language that allows them to control defense </a:t>
            </a:r>
            <a:r>
              <a:rPr lang="en-US" altLang="en-US" sz="2800">
                <a:latin typeface="Comic Sans MS" panose="030F0702030302020204" pitchFamily="66" charset="0"/>
              </a:rPr>
              <a:t>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C47FEB05-4EE8-4AB7-AAF7-E0062C4E91F0}" type="slidenum">
              <a:rPr lang="en-US" altLang="en-US"/>
              <a:pPr/>
              <a:t>58</a:t>
            </a:fld>
            <a:endParaRPr lang="en-US" altLang="en-US" sz="1400"/>
          </a:p>
        </p:txBody>
      </p:sp>
      <p:sp>
        <p:nvSpPr>
          <p:cNvPr id="215042" name="Rectangle 2"/>
          <p:cNvSpPr>
            <a:spLocks noGrp="1" noChangeArrowheads="1"/>
          </p:cNvSpPr>
          <p:nvPr>
            <p:ph type="title"/>
          </p:nvPr>
        </p:nvSpPr>
        <p:spPr/>
        <p:txBody>
          <a:bodyPr/>
          <a:lstStyle/>
          <a:p>
            <a:pPr algn="ctr"/>
            <a:r>
              <a:rPr lang="en-US" altLang="en-US" b="1">
                <a:latin typeface="Comic Sans MS" panose="030F0702030302020204" pitchFamily="66" charset="0"/>
              </a:rPr>
              <a:t>SUMMARY</a:t>
            </a:r>
          </a:p>
        </p:txBody>
      </p:sp>
      <p:sp>
        <p:nvSpPr>
          <p:cNvPr id="215043" name="Rectangle 3"/>
          <p:cNvSpPr>
            <a:spLocks noGrp="1" noChangeArrowheads="1"/>
          </p:cNvSpPr>
          <p:nvPr>
            <p:ph type="body" idx="1"/>
          </p:nvPr>
        </p:nvSpPr>
        <p:spPr/>
        <p:txBody>
          <a:bodyPr/>
          <a:lstStyle/>
          <a:p>
            <a:r>
              <a:rPr lang="en-US" altLang="en-US">
                <a:latin typeface="Comic Sans MS" panose="030F0702030302020204" pitchFamily="66" charset="0"/>
              </a:rPr>
              <a:t>Critical Deal Concepts That May Profoundly Impact Your Negotiations:</a:t>
            </a:r>
          </a:p>
          <a:p>
            <a:pPr lvl="1"/>
            <a:r>
              <a:rPr lang="en-US" altLang="en-US" sz="3200">
                <a:latin typeface="Comic Sans MS" panose="030F0702030302020204" pitchFamily="66" charset="0"/>
              </a:rPr>
              <a:t>Intellectual Property</a:t>
            </a:r>
          </a:p>
          <a:p>
            <a:pPr lvl="1"/>
            <a:r>
              <a:rPr lang="en-US" altLang="en-US" sz="3200">
                <a:latin typeface="Comic Sans MS" panose="030F0702030302020204" pitchFamily="66" charset="0"/>
              </a:rPr>
              <a:t>Publication</a:t>
            </a:r>
          </a:p>
          <a:p>
            <a:pPr lvl="1"/>
            <a:r>
              <a:rPr lang="en-US" altLang="en-US" sz="3200">
                <a:latin typeface="Comic Sans MS" panose="030F0702030302020204" pitchFamily="66" charset="0"/>
              </a:rPr>
              <a:t>Confidentiality</a:t>
            </a:r>
          </a:p>
          <a:p>
            <a:pPr lvl="1"/>
            <a:r>
              <a:rPr lang="en-US" altLang="en-US" sz="3200">
                <a:latin typeface="Comic Sans MS" panose="030F0702030302020204" pitchFamily="66" charset="0"/>
              </a:rPr>
              <a:t>Indemnification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9E953F4D-A37C-400C-B2B0-24C74DA2C753}" type="slidenum">
              <a:rPr lang="en-US" altLang="en-US"/>
              <a:pPr/>
              <a:t>6</a:t>
            </a:fld>
            <a:endParaRPr lang="en-US" altLang="en-US" sz="1400"/>
          </a:p>
        </p:txBody>
      </p:sp>
      <p:sp>
        <p:nvSpPr>
          <p:cNvPr id="49154" name="Rectangle 2"/>
          <p:cNvSpPr>
            <a:spLocks noGrp="1" noChangeArrowheads="1"/>
          </p:cNvSpPr>
          <p:nvPr>
            <p:ph type="title"/>
          </p:nvPr>
        </p:nvSpPr>
        <p:spPr>
          <a:xfrm>
            <a:off x="609600" y="1066800"/>
            <a:ext cx="8534400" cy="1143000"/>
          </a:xfrm>
        </p:spPr>
        <p:txBody>
          <a:bodyPr/>
          <a:lstStyle/>
          <a:p>
            <a:pPr algn="ctr"/>
            <a:r>
              <a:rPr lang="en-US" altLang="en-US">
                <a:latin typeface="Comic Sans MS" panose="030F0702030302020204" pitchFamily="66" charset="0"/>
              </a:rPr>
              <a:t>Protection for Inventions ~ </a:t>
            </a:r>
            <a:br>
              <a:rPr lang="en-US" altLang="en-US">
                <a:latin typeface="Comic Sans MS" panose="030F0702030302020204" pitchFamily="66" charset="0"/>
              </a:rPr>
            </a:br>
            <a:r>
              <a:rPr lang="en-US" altLang="en-US">
                <a:latin typeface="Comic Sans MS" panose="030F0702030302020204" pitchFamily="66" charset="0"/>
              </a:rPr>
              <a:t>Disclosure and Evaluation</a:t>
            </a:r>
          </a:p>
        </p:txBody>
      </p:sp>
      <p:sp>
        <p:nvSpPr>
          <p:cNvPr id="49155" name="Rectangle 3"/>
          <p:cNvSpPr>
            <a:spLocks noGrp="1" noChangeArrowheads="1"/>
          </p:cNvSpPr>
          <p:nvPr>
            <p:ph type="body" idx="1"/>
          </p:nvPr>
        </p:nvSpPr>
        <p:spPr>
          <a:xfrm>
            <a:off x="838200" y="2438400"/>
            <a:ext cx="8001000" cy="3778250"/>
          </a:xfrm>
        </p:spPr>
        <p:txBody>
          <a:bodyPr/>
          <a:lstStyle/>
          <a:p>
            <a:r>
              <a:rPr lang="en-US" altLang="en-US">
                <a:latin typeface="Comic Sans MS" panose="030F0702030302020204" pitchFamily="66" charset="0"/>
              </a:rPr>
              <a:t>Evaluate the disclosure </a:t>
            </a:r>
          </a:p>
          <a:p>
            <a:r>
              <a:rPr lang="en-US" altLang="en-US">
                <a:latin typeface="Comic Sans MS" panose="030F0702030302020204" pitchFamily="66" charset="0"/>
              </a:rPr>
              <a:t>Identify the subject matter to be protected</a:t>
            </a:r>
          </a:p>
          <a:p>
            <a:r>
              <a:rPr lang="en-US" altLang="en-US">
                <a:latin typeface="Comic Sans MS" panose="030F0702030302020204" pitchFamily="66" charset="0"/>
              </a:rPr>
              <a:t>Determine what is patentable</a:t>
            </a:r>
          </a:p>
          <a:p>
            <a:r>
              <a:rPr lang="en-US" altLang="en-US">
                <a:latin typeface="Comic Sans MS" panose="030F0702030302020204" pitchFamily="66" charset="0"/>
              </a:rPr>
              <a:t>Select the best type of claims for the invention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9B31AE0-EFDE-4FB5-827A-0ED892880372}" type="slidenum">
              <a:rPr lang="en-US" altLang="en-US"/>
              <a:pPr/>
              <a:t>7</a:t>
            </a:fld>
            <a:endParaRPr lang="en-US" altLang="en-US" sz="1400"/>
          </a:p>
        </p:txBody>
      </p:sp>
      <p:sp>
        <p:nvSpPr>
          <p:cNvPr id="116738" name="Rectangle 1026"/>
          <p:cNvSpPr>
            <a:spLocks noGrp="1" noChangeArrowheads="1"/>
          </p:cNvSpPr>
          <p:nvPr>
            <p:ph type="title"/>
          </p:nvPr>
        </p:nvSpPr>
        <p:spPr>
          <a:xfrm>
            <a:off x="533400" y="1066800"/>
            <a:ext cx="8610600" cy="1143000"/>
          </a:xfrm>
        </p:spPr>
        <p:txBody>
          <a:bodyPr/>
          <a:lstStyle/>
          <a:p>
            <a:pPr algn="ctr"/>
            <a:r>
              <a:rPr lang="en-US" altLang="en-US">
                <a:latin typeface="Comic Sans MS" panose="030F0702030302020204" pitchFamily="66" charset="0"/>
                <a:cs typeface="Times New Roman" panose="02020603050405020304" pitchFamily="18" charset="0"/>
              </a:rPr>
              <a:t>Requirements for </a:t>
            </a:r>
            <a:br>
              <a:rPr lang="en-US" altLang="en-US">
                <a:latin typeface="Comic Sans MS" panose="030F0702030302020204" pitchFamily="66" charset="0"/>
                <a:cs typeface="Times New Roman" panose="02020603050405020304" pitchFamily="18" charset="0"/>
              </a:rPr>
            </a:br>
            <a:r>
              <a:rPr lang="en-US" altLang="en-US">
                <a:latin typeface="Comic Sans MS" panose="030F0702030302020204" pitchFamily="66" charset="0"/>
                <a:cs typeface="Times New Roman" panose="02020603050405020304" pitchFamily="18" charset="0"/>
              </a:rPr>
              <a:t>Securing a Patent in U.S.</a:t>
            </a:r>
          </a:p>
        </p:txBody>
      </p:sp>
      <p:sp>
        <p:nvSpPr>
          <p:cNvPr id="116739" name="Rectangle 1027"/>
          <p:cNvSpPr>
            <a:spLocks noGrp="1" noChangeArrowheads="1"/>
          </p:cNvSpPr>
          <p:nvPr>
            <p:ph type="body" idx="1"/>
          </p:nvPr>
        </p:nvSpPr>
        <p:spPr>
          <a:xfrm>
            <a:off x="609600" y="2209800"/>
            <a:ext cx="8229600" cy="4648200"/>
          </a:xfrm>
        </p:spPr>
        <p:txBody>
          <a:bodyPr/>
          <a:lstStyle/>
          <a:p>
            <a:r>
              <a:rPr lang="en-US" altLang="en-US" sz="2800" b="1">
                <a:latin typeface="Comic Sans MS" panose="030F0702030302020204" pitchFamily="66" charset="0"/>
                <a:cs typeface="Times New Roman" panose="02020603050405020304" pitchFamily="18" charset="0"/>
              </a:rPr>
              <a:t>Statutory Subject Matter</a:t>
            </a:r>
            <a:r>
              <a:rPr lang="en-US" altLang="en-US" sz="2800">
                <a:latin typeface="Comic Sans MS" panose="030F0702030302020204" pitchFamily="66" charset="0"/>
                <a:cs typeface="Times New Roman" panose="02020603050405020304" pitchFamily="18" charset="0"/>
              </a:rPr>
              <a:t> ~ category</a:t>
            </a:r>
          </a:p>
          <a:p>
            <a:r>
              <a:rPr lang="en-US" altLang="en-US" sz="2800" b="1">
                <a:latin typeface="Comic Sans MS" panose="030F0702030302020204" pitchFamily="66" charset="0"/>
                <a:cs typeface="Times New Roman" panose="02020603050405020304" pitchFamily="18" charset="0"/>
              </a:rPr>
              <a:t>Novelty</a:t>
            </a:r>
            <a:r>
              <a:rPr lang="en-US" altLang="en-US" sz="2800">
                <a:latin typeface="Comic Sans MS" panose="030F0702030302020204" pitchFamily="66" charset="0"/>
                <a:cs typeface="Times New Roman" panose="02020603050405020304" pitchFamily="18" charset="0"/>
              </a:rPr>
              <a:t> ~ new, first to invent </a:t>
            </a:r>
          </a:p>
          <a:p>
            <a:r>
              <a:rPr lang="en-US" altLang="en-US" sz="2800" b="1">
                <a:latin typeface="Comic Sans MS" panose="030F0702030302020204" pitchFamily="66" charset="0"/>
                <a:cs typeface="Times New Roman" panose="02020603050405020304" pitchFamily="18" charset="0"/>
              </a:rPr>
              <a:t>Utility</a:t>
            </a:r>
            <a:r>
              <a:rPr lang="en-US" altLang="en-US" sz="2800">
                <a:latin typeface="Comic Sans MS" panose="030F0702030302020204" pitchFamily="66" charset="0"/>
                <a:cs typeface="Times New Roman" panose="02020603050405020304" pitchFamily="18" charset="0"/>
              </a:rPr>
              <a:t> ~ specific, substantial, credible use</a:t>
            </a:r>
          </a:p>
          <a:p>
            <a:r>
              <a:rPr lang="en-US" altLang="en-US" sz="2800" b="1">
                <a:latin typeface="Comic Sans MS" panose="030F0702030302020204" pitchFamily="66" charset="0"/>
                <a:cs typeface="Times New Roman" panose="02020603050405020304" pitchFamily="18" charset="0"/>
              </a:rPr>
              <a:t>Not obvious</a:t>
            </a:r>
            <a:r>
              <a:rPr lang="en-US" altLang="en-US" sz="2800">
                <a:latin typeface="Comic Sans MS" panose="030F0702030302020204" pitchFamily="66" charset="0"/>
                <a:cs typeface="Times New Roman" panose="02020603050405020304" pitchFamily="18" charset="0"/>
              </a:rPr>
              <a:t> ~ person of ordinary skill in the art </a:t>
            </a:r>
          </a:p>
          <a:p>
            <a:r>
              <a:rPr lang="en-US" altLang="en-US" sz="2800" b="1">
                <a:latin typeface="Comic Sans MS" panose="030F0702030302020204" pitchFamily="66" charset="0"/>
                <a:cs typeface="Times New Roman" panose="02020603050405020304" pitchFamily="18" charset="0"/>
              </a:rPr>
              <a:t>Written Description</a:t>
            </a:r>
            <a:r>
              <a:rPr lang="en-US" altLang="en-US" sz="2800">
                <a:latin typeface="Comic Sans MS" panose="030F0702030302020204" pitchFamily="66" charset="0"/>
                <a:cs typeface="Times New Roman" panose="02020603050405020304" pitchFamily="18" charset="0"/>
              </a:rPr>
              <a:t> ~ clear and concise terms </a:t>
            </a:r>
          </a:p>
          <a:p>
            <a:r>
              <a:rPr lang="en-US" altLang="en-US" sz="2800" b="1">
                <a:latin typeface="Comic Sans MS" panose="030F0702030302020204" pitchFamily="66" charset="0"/>
                <a:cs typeface="Times New Roman" panose="02020603050405020304" pitchFamily="18" charset="0"/>
              </a:rPr>
              <a:t>Enablement</a:t>
            </a:r>
            <a:r>
              <a:rPr lang="en-US" altLang="en-US" sz="2800">
                <a:latin typeface="Comic Sans MS" panose="030F0702030302020204" pitchFamily="66" charset="0"/>
                <a:cs typeface="Times New Roman" panose="02020603050405020304" pitchFamily="18" charset="0"/>
              </a:rPr>
              <a:t> ~ enable others to make and use</a:t>
            </a:r>
          </a:p>
          <a:p>
            <a:r>
              <a:rPr lang="en-US" altLang="en-US" sz="2800" b="1">
                <a:latin typeface="Comic Sans MS" panose="030F0702030302020204" pitchFamily="66" charset="0"/>
                <a:cs typeface="Times New Roman" panose="02020603050405020304" pitchFamily="18" charset="0"/>
              </a:rPr>
              <a:t>Best Mode </a:t>
            </a:r>
            <a:r>
              <a:rPr lang="en-US" altLang="en-US" sz="2800">
                <a:latin typeface="Comic Sans MS" panose="030F0702030302020204" pitchFamily="66" charset="0"/>
                <a:cs typeface="Times New Roman" panose="02020603050405020304" pitchFamily="18" charset="0"/>
              </a:rPr>
              <a:t> ~ to carry out invention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left)">
                                      <p:cBhvr>
                                        <p:cTn id="7" dur="500"/>
                                        <p:tgtEl>
                                          <p:spTgt spid="116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wipe(left)">
                                      <p:cBhvr>
                                        <p:cTn id="12" dur="500"/>
                                        <p:tgtEl>
                                          <p:spTgt spid="1167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wipe(left)">
                                      <p:cBhvr>
                                        <p:cTn id="17" dur="500"/>
                                        <p:tgtEl>
                                          <p:spTgt spid="1167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6739">
                                            <p:txEl>
                                              <p:pRg st="3" end="3"/>
                                            </p:txEl>
                                          </p:spTgt>
                                        </p:tgtEl>
                                        <p:attrNameLst>
                                          <p:attrName>style.visibility</p:attrName>
                                        </p:attrNameLst>
                                      </p:cBhvr>
                                      <p:to>
                                        <p:strVal val="visible"/>
                                      </p:to>
                                    </p:set>
                                    <p:animEffect transition="in" filter="wipe(left)">
                                      <p:cBhvr>
                                        <p:cTn id="22" dur="500"/>
                                        <p:tgtEl>
                                          <p:spTgt spid="11673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6739">
                                            <p:txEl>
                                              <p:pRg st="4" end="4"/>
                                            </p:txEl>
                                          </p:spTgt>
                                        </p:tgtEl>
                                        <p:attrNameLst>
                                          <p:attrName>style.visibility</p:attrName>
                                        </p:attrNameLst>
                                      </p:cBhvr>
                                      <p:to>
                                        <p:strVal val="visible"/>
                                      </p:to>
                                    </p:set>
                                    <p:animEffect transition="in" filter="wipe(left)">
                                      <p:cBhvr>
                                        <p:cTn id="27" dur="500"/>
                                        <p:tgtEl>
                                          <p:spTgt spid="11673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6739">
                                            <p:txEl>
                                              <p:pRg st="5" end="5"/>
                                            </p:txEl>
                                          </p:spTgt>
                                        </p:tgtEl>
                                        <p:attrNameLst>
                                          <p:attrName>style.visibility</p:attrName>
                                        </p:attrNameLst>
                                      </p:cBhvr>
                                      <p:to>
                                        <p:strVal val="visible"/>
                                      </p:to>
                                    </p:set>
                                    <p:animEffect transition="in" filter="wipe(left)">
                                      <p:cBhvr>
                                        <p:cTn id="32" dur="500"/>
                                        <p:tgtEl>
                                          <p:spTgt spid="11673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6739">
                                            <p:txEl>
                                              <p:pRg st="6" end="6"/>
                                            </p:txEl>
                                          </p:spTgt>
                                        </p:tgtEl>
                                        <p:attrNameLst>
                                          <p:attrName>style.visibility</p:attrName>
                                        </p:attrNameLst>
                                      </p:cBhvr>
                                      <p:to>
                                        <p:strVal val="visible"/>
                                      </p:to>
                                    </p:set>
                                    <p:animEffect transition="in" filter="wipe(left)">
                                      <p:cBhvr>
                                        <p:cTn id="37" dur="500"/>
                                        <p:tgtEl>
                                          <p:spTgt spid="1167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B2D8EEAA-E9C9-4A28-814A-FF46738F5D72}" type="slidenum">
              <a:rPr lang="en-US" altLang="en-US"/>
              <a:pPr/>
              <a:t>8</a:t>
            </a:fld>
            <a:endParaRPr lang="en-US" altLang="en-US" sz="1400"/>
          </a:p>
        </p:txBody>
      </p:sp>
      <p:sp>
        <p:nvSpPr>
          <p:cNvPr id="50178" name="Rectangle 2"/>
          <p:cNvSpPr>
            <a:spLocks noGrp="1" noChangeArrowheads="1"/>
          </p:cNvSpPr>
          <p:nvPr>
            <p:ph type="title"/>
          </p:nvPr>
        </p:nvSpPr>
        <p:spPr>
          <a:xfrm>
            <a:off x="609600" y="762000"/>
            <a:ext cx="8153400" cy="1524000"/>
          </a:xfrm>
        </p:spPr>
        <p:txBody>
          <a:bodyPr/>
          <a:lstStyle/>
          <a:p>
            <a:pPr algn="ctr"/>
            <a:r>
              <a:rPr lang="en-US" altLang="en-US">
                <a:latin typeface="Comic Sans MS" panose="030F0702030302020204" pitchFamily="66" charset="0"/>
              </a:rPr>
              <a:t>What is Patentable Subject Matter ?  </a:t>
            </a:r>
            <a:r>
              <a:rPr lang="en-US" altLang="en-US" sz="2800" b="1">
                <a:latin typeface="Comic Sans MS" panose="030F0702030302020204" pitchFamily="66" charset="0"/>
              </a:rPr>
              <a:t>35 U.S.C. § 101</a:t>
            </a:r>
          </a:p>
        </p:txBody>
      </p:sp>
      <p:sp>
        <p:nvSpPr>
          <p:cNvPr id="50179" name="Rectangle 3"/>
          <p:cNvSpPr>
            <a:spLocks noGrp="1" noChangeArrowheads="1"/>
          </p:cNvSpPr>
          <p:nvPr>
            <p:ph type="body" idx="1"/>
          </p:nvPr>
        </p:nvSpPr>
        <p:spPr>
          <a:xfrm>
            <a:off x="914400" y="2286000"/>
            <a:ext cx="7543800" cy="4191000"/>
          </a:xfrm>
        </p:spPr>
        <p:txBody>
          <a:bodyPr/>
          <a:lstStyle/>
          <a:p>
            <a:r>
              <a:rPr lang="en-US" altLang="en-US">
                <a:latin typeface="Comic Sans MS" panose="030F0702030302020204" pitchFamily="66" charset="0"/>
                <a:cs typeface="Times New Roman" panose="02020603050405020304" pitchFamily="18" charset="0"/>
              </a:rPr>
              <a:t>Novel Subject Matter – new, not made or done before</a:t>
            </a:r>
          </a:p>
          <a:p>
            <a:pPr lvl="1"/>
            <a:r>
              <a:rPr lang="en-US" altLang="en-US" sz="3200">
                <a:latin typeface="Comic Sans MS" panose="030F0702030302020204" pitchFamily="66" charset="0"/>
              </a:rPr>
              <a:t>What is the invention?  A process, machine, manufacture, composition or improvement? </a:t>
            </a:r>
          </a:p>
          <a:p>
            <a:r>
              <a:rPr lang="en-US" altLang="en-US">
                <a:latin typeface="Comic Sans MS" panose="030F0702030302020204" pitchFamily="66" charset="0"/>
                <a:cs typeface="Times New Roman" panose="02020603050405020304" pitchFamily="18" charset="0"/>
              </a:rPr>
              <a:t>Cannot claim products of nature, physical &amp; chemical principles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UT - San Antonio Presentation - October 26, 2006 - San Antonio, TX</a:t>
            </a:r>
          </a:p>
        </p:txBody>
      </p:sp>
      <p:sp>
        <p:nvSpPr>
          <p:cNvPr id="5" name="Slide Number Placeholder 5"/>
          <p:cNvSpPr>
            <a:spLocks noGrp="1"/>
          </p:cNvSpPr>
          <p:nvPr>
            <p:ph type="sldNum" sz="quarter" idx="12"/>
          </p:nvPr>
        </p:nvSpPr>
        <p:spPr/>
        <p:txBody>
          <a:bodyPr/>
          <a:lstStyle/>
          <a:p>
            <a:fld id="{8531043E-1D4D-43F9-8605-F2972AB4493F}" type="slidenum">
              <a:rPr lang="en-US" altLang="en-US"/>
              <a:pPr/>
              <a:t>9</a:t>
            </a:fld>
            <a:endParaRPr lang="en-US" altLang="en-US" sz="1400"/>
          </a:p>
        </p:txBody>
      </p:sp>
      <p:sp>
        <p:nvSpPr>
          <p:cNvPr id="133122" name="Rectangle 2"/>
          <p:cNvSpPr>
            <a:spLocks noGrp="1" noChangeArrowheads="1"/>
          </p:cNvSpPr>
          <p:nvPr>
            <p:ph type="title"/>
          </p:nvPr>
        </p:nvSpPr>
        <p:spPr>
          <a:xfrm>
            <a:off x="990600" y="838200"/>
            <a:ext cx="7848600" cy="1447800"/>
          </a:xfrm>
        </p:spPr>
        <p:txBody>
          <a:bodyPr/>
          <a:lstStyle/>
          <a:p>
            <a:pPr algn="ctr"/>
            <a:r>
              <a:rPr lang="en-US" altLang="en-US">
                <a:latin typeface="Comic Sans MS" panose="030F0702030302020204" pitchFamily="66" charset="0"/>
              </a:rPr>
              <a:t>Utility ~ </a:t>
            </a:r>
            <a:br>
              <a:rPr lang="en-US" altLang="en-US">
                <a:latin typeface="Comic Sans MS" panose="030F0702030302020204" pitchFamily="66" charset="0"/>
              </a:rPr>
            </a:br>
            <a:r>
              <a:rPr lang="en-US" altLang="en-US">
                <a:latin typeface="Comic Sans MS" panose="030F0702030302020204" pitchFamily="66" charset="0"/>
              </a:rPr>
              <a:t>Usefulness of an Invention</a:t>
            </a:r>
          </a:p>
        </p:txBody>
      </p:sp>
      <p:sp>
        <p:nvSpPr>
          <p:cNvPr id="133123" name="Rectangle 3"/>
          <p:cNvSpPr>
            <a:spLocks noGrp="1" noChangeArrowheads="1"/>
          </p:cNvSpPr>
          <p:nvPr>
            <p:ph type="body" idx="1"/>
          </p:nvPr>
        </p:nvSpPr>
        <p:spPr/>
        <p:txBody>
          <a:bodyPr/>
          <a:lstStyle/>
          <a:p>
            <a:pPr lvl="1">
              <a:lnSpc>
                <a:spcPct val="90000"/>
              </a:lnSpc>
            </a:pPr>
            <a:endParaRPr lang="en-US" altLang="en-US">
              <a:latin typeface="Comic Sans MS" panose="030F0702030302020204" pitchFamily="66" charset="0"/>
            </a:endParaRPr>
          </a:p>
          <a:p>
            <a:pPr>
              <a:lnSpc>
                <a:spcPct val="90000"/>
              </a:lnSpc>
            </a:pPr>
            <a:r>
              <a:rPr lang="en-US" altLang="en-US">
                <a:latin typeface="Comic Sans MS" panose="030F0702030302020204" pitchFamily="66" charset="0"/>
              </a:rPr>
              <a:t>Specific utility </a:t>
            </a:r>
          </a:p>
          <a:p>
            <a:pPr lvl="1">
              <a:lnSpc>
                <a:spcPct val="90000"/>
              </a:lnSpc>
            </a:pPr>
            <a:r>
              <a:rPr lang="en-US" altLang="en-US">
                <a:latin typeface="Comic Sans MS" panose="030F0702030302020204" pitchFamily="66" charset="0"/>
              </a:rPr>
              <a:t>Is the utility </a:t>
            </a:r>
            <a:r>
              <a:rPr lang="en-US" altLang="en-US" b="1">
                <a:latin typeface="Comic Sans MS" panose="030F0702030302020204" pitchFamily="66" charset="0"/>
              </a:rPr>
              <a:t>specific</a:t>
            </a:r>
            <a:r>
              <a:rPr lang="en-US" altLang="en-US">
                <a:latin typeface="Comic Sans MS" panose="030F0702030302020204" pitchFamily="66" charset="0"/>
              </a:rPr>
              <a:t> for the </a:t>
            </a:r>
            <a:r>
              <a:rPr lang="en-US" altLang="en-US" u="sng">
                <a:latin typeface="Comic Sans MS" panose="030F0702030302020204" pitchFamily="66" charset="0"/>
              </a:rPr>
              <a:t>claimed</a:t>
            </a:r>
            <a:r>
              <a:rPr lang="en-US" altLang="en-US">
                <a:latin typeface="Comic Sans MS" panose="030F0702030302020204" pitchFamily="66" charset="0"/>
              </a:rPr>
              <a:t> invention?</a:t>
            </a:r>
          </a:p>
          <a:p>
            <a:pPr>
              <a:lnSpc>
                <a:spcPct val="90000"/>
              </a:lnSpc>
            </a:pPr>
            <a:r>
              <a:rPr lang="en-US" altLang="en-US">
                <a:latin typeface="Comic Sans MS" panose="030F0702030302020204" pitchFamily="66" charset="0"/>
              </a:rPr>
              <a:t>Credible utility</a:t>
            </a:r>
          </a:p>
          <a:p>
            <a:pPr lvl="1">
              <a:lnSpc>
                <a:spcPct val="90000"/>
              </a:lnSpc>
            </a:pPr>
            <a:r>
              <a:rPr lang="en-US" altLang="en-US">
                <a:latin typeface="Comic Sans MS" panose="030F0702030302020204" pitchFamily="66" charset="0"/>
              </a:rPr>
              <a:t>Is that specific utility </a:t>
            </a:r>
            <a:r>
              <a:rPr lang="en-US" altLang="en-US" b="1">
                <a:latin typeface="Comic Sans MS" panose="030F0702030302020204" pitchFamily="66" charset="0"/>
              </a:rPr>
              <a:t>credible</a:t>
            </a:r>
            <a:r>
              <a:rPr lang="en-US" altLang="en-US">
                <a:latin typeface="Comic Sans MS" panose="030F0702030302020204" pitchFamily="66" charset="0"/>
              </a:rPr>
              <a:t>?</a:t>
            </a:r>
          </a:p>
          <a:p>
            <a:pPr>
              <a:lnSpc>
                <a:spcPct val="90000"/>
              </a:lnSpc>
            </a:pPr>
            <a:r>
              <a:rPr lang="en-US" altLang="en-US">
                <a:latin typeface="Comic Sans MS" panose="030F0702030302020204" pitchFamily="66" charset="0"/>
              </a:rPr>
              <a:t>Substantial utility</a:t>
            </a:r>
          </a:p>
          <a:p>
            <a:pPr lvl="1">
              <a:lnSpc>
                <a:spcPct val="90000"/>
              </a:lnSpc>
            </a:pPr>
            <a:r>
              <a:rPr lang="en-US" altLang="en-US">
                <a:latin typeface="Comic Sans MS" panose="030F0702030302020204" pitchFamily="66" charset="0"/>
              </a:rPr>
              <a:t>Does the utility have </a:t>
            </a:r>
            <a:r>
              <a:rPr lang="en-US" altLang="en-US" b="1">
                <a:latin typeface="Comic Sans MS" panose="030F0702030302020204" pitchFamily="66" charset="0"/>
              </a:rPr>
              <a:t>real</a:t>
            </a:r>
            <a:r>
              <a:rPr lang="en-US" altLang="en-US">
                <a:latin typeface="Comic Sans MS" panose="030F0702030302020204" pitchFamily="66" charset="0"/>
              </a:rPr>
              <a:t> world </a:t>
            </a:r>
            <a:r>
              <a:rPr lang="en-US" altLang="en-US" b="1">
                <a:latin typeface="Comic Sans MS" panose="030F0702030302020204" pitchFamily="66" charset="0"/>
              </a:rPr>
              <a:t>value</a:t>
            </a:r>
            <a:r>
              <a:rPr lang="en-US" altLang="en-US">
                <a:latin typeface="Comic Sans MS" panose="030F0702030302020204" pitchFamily="66" charset="0"/>
              </a:rPr>
              <a:t>?</a:t>
            </a:r>
          </a:p>
        </p:txBody>
      </p:sp>
    </p:spTree>
  </p:cSld>
  <p:clrMapOvr>
    <a:masterClrMapping/>
  </p:clrMapOvr>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C:\Microsoft Office 2000\Templates\Presentation Designs\Nature.pot</Template>
  <TotalTime>2576</TotalTime>
  <Words>9587</Words>
  <Application>Microsoft Office PowerPoint</Application>
  <PresentationFormat>On-screen Show (4:3)</PresentationFormat>
  <Paragraphs>914</Paragraphs>
  <Slides>58</Slides>
  <Notes>58</Notes>
  <HiddenSlides>2</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9" baseType="lpstr">
      <vt:lpstr>Times New Roman</vt:lpstr>
      <vt:lpstr>Wingdings</vt:lpstr>
      <vt:lpstr>Comic Sans MS</vt:lpstr>
      <vt:lpstr>Arial</vt:lpstr>
      <vt:lpstr>Symbol</vt:lpstr>
      <vt:lpstr>Arial Unicode MS</vt:lpstr>
      <vt:lpstr>Tahoma</vt:lpstr>
      <vt:lpstr>Maiandra GD</vt:lpstr>
      <vt:lpstr>Nature</vt:lpstr>
      <vt:lpstr>Microsoft Clip Gallery</vt:lpstr>
      <vt:lpstr>Microsoft Graph 5.0</vt:lpstr>
      <vt:lpstr>Intellectual Property Basics and Sticking Points for Negotiating Research Agreements</vt:lpstr>
      <vt:lpstr>Discussion Points</vt:lpstr>
      <vt:lpstr>PowerPoint Presentation</vt:lpstr>
      <vt:lpstr>Types of  Intellectual Property</vt:lpstr>
      <vt:lpstr>The United States  Patent System</vt:lpstr>
      <vt:lpstr>Protection for Inventions ~  Disclosure and Evaluation</vt:lpstr>
      <vt:lpstr>Requirements for  Securing a Patent in U.S.</vt:lpstr>
      <vt:lpstr>What is Patentable Subject Matter ?  35 U.S.C. § 101</vt:lpstr>
      <vt:lpstr>Utility ~  Usefulness of an Invention</vt:lpstr>
      <vt:lpstr>Specific Utility</vt:lpstr>
      <vt:lpstr>Credible Utility</vt:lpstr>
      <vt:lpstr>Substantial Utility</vt:lpstr>
      <vt:lpstr>Invention Can Not Be Anticipated (35 U.S.C. § 102)</vt:lpstr>
      <vt:lpstr>Invention Can Not  Be Obvious ~ 35 U.S.C. § 103</vt:lpstr>
      <vt:lpstr>Factors to Consider For Non-Obviousness</vt:lpstr>
      <vt:lpstr>Enablement Requirements~  Teach How to Make and Use</vt:lpstr>
      <vt:lpstr>Non-Infringement  Patent Disputes</vt:lpstr>
      <vt:lpstr>One Final Point ~ Patenting Strategies</vt:lpstr>
      <vt:lpstr>PowerPoint Presentation</vt:lpstr>
      <vt:lpstr>PowerPoint Presentation</vt:lpstr>
      <vt:lpstr>PowerPoint Presentation</vt:lpstr>
      <vt:lpstr>Understanding Who You Are Negotiating With Critical Deal Topics</vt:lpstr>
      <vt:lpstr>  Typical Points of Contention –  Critical Deal Topics</vt:lpstr>
      <vt:lpstr>  Intellectual Property Concerns  </vt:lpstr>
      <vt:lpstr>How is Inventorship Determined?</vt:lpstr>
      <vt:lpstr>Intellectual Property </vt:lpstr>
      <vt:lpstr>Ideal IP Clause  for All Agreements</vt:lpstr>
      <vt:lpstr> Why Can’t UTSA Give Unknown IP Away To Sponsor Before It Is Created?</vt:lpstr>
      <vt:lpstr>Troublesome IP Clauses </vt:lpstr>
      <vt:lpstr>Non-Exclusive, Royalty-Free, License in SRAs</vt:lpstr>
      <vt:lpstr>Non-Exclusive, Royalty-Free, License in SRAs</vt:lpstr>
      <vt:lpstr>Sublicensable NERFs in SRAs</vt:lpstr>
      <vt:lpstr>What if Sponsor Wants to Own Our IP?</vt:lpstr>
      <vt:lpstr> Clinical Trial Agreements</vt:lpstr>
      <vt:lpstr>Background IP</vt:lpstr>
      <vt:lpstr>Right of First Refusal</vt:lpstr>
      <vt:lpstr>Summary ~ Avoid Pitfalls </vt:lpstr>
      <vt:lpstr>What Is A “Form G” Agreement?</vt:lpstr>
      <vt:lpstr>Form G Process at UTSA</vt:lpstr>
      <vt:lpstr>Publication Concerns </vt:lpstr>
      <vt:lpstr> When/How Can We Publish? Research Institutions – Non-Negotiable  </vt:lpstr>
      <vt:lpstr>Pre-Publication Review Process  Research Institutions</vt:lpstr>
      <vt:lpstr>When Can We Publish? Research Institutions - Negotiable</vt:lpstr>
      <vt:lpstr>What Can We Publish? Research Institutions </vt:lpstr>
      <vt:lpstr>How to Monitor  Faculty’s Enthusiasm Research Institutions</vt:lpstr>
      <vt:lpstr>Real World Deal Breakers ~ Publication </vt:lpstr>
      <vt:lpstr>Ideal Publication Clause ~  Research Institution’s Perspective</vt:lpstr>
      <vt:lpstr>Ideal Publication Clause ~ Industry’s Perspective</vt:lpstr>
      <vt:lpstr>Publication Clause ~ Reality</vt:lpstr>
      <vt:lpstr> Confidentiality Concerns Research Institutions vs. Biotech Company vs. Big Pharma</vt:lpstr>
      <vt:lpstr>Confidentiality ~ Length   </vt:lpstr>
      <vt:lpstr>How To Prevent Confidentiality Leaks</vt:lpstr>
      <vt:lpstr>Indemnification Concerns</vt:lpstr>
      <vt:lpstr>Our Indemnification Needs</vt:lpstr>
      <vt:lpstr>Our Indemnification Needs</vt:lpstr>
      <vt:lpstr>Indemnification ~  Allocation of Risk </vt:lpstr>
      <vt:lpstr>Indemnification ~  Real World Deal Breakers</vt:lpstr>
      <vt:lpstr>SUMMARY</vt:lpstr>
    </vt:vector>
  </TitlesOfParts>
  <Company>Gardere &amp; Wynne,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Gardere &amp; Wynne, L.L.P.</dc:creator>
  <cp:lastModifiedBy>Carson, Cyanna</cp:lastModifiedBy>
  <cp:revision>106</cp:revision>
  <cp:lastPrinted>2000-09-11T15:16:02Z</cp:lastPrinted>
  <dcterms:created xsi:type="dcterms:W3CDTF">2000-08-22T15:57:04Z</dcterms:created>
  <dcterms:modified xsi:type="dcterms:W3CDTF">2016-05-05T15:29:26Z</dcterms:modified>
</cp:coreProperties>
</file>