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1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3C298-BD08-410C-B1B2-86DEE80E9237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A59A1-C463-4D38-B40B-3AF23A5EEA2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979543"/>
            <a:ext cx="3651264" cy="762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111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3C298-BD08-410C-B1B2-86DEE80E9237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A59A1-C463-4D38-B40B-3AF23A5EE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387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3C298-BD08-410C-B1B2-86DEE80E9237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A59A1-C463-4D38-B40B-3AF23A5EE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81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3C298-BD08-410C-B1B2-86DEE80E9237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B3C2B-442E-42EA-90A7-7F6B779AB59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943600"/>
            <a:ext cx="36464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069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3C298-BD08-410C-B1B2-86DEE80E9237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A59A1-C463-4D38-B40B-3AF23A5EE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968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3C298-BD08-410C-B1B2-86DEE80E9237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7FC03-A6DB-4613-B5B1-711DDCCEB63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943600"/>
            <a:ext cx="36464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6843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3C298-BD08-410C-B1B2-86DEE80E9237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A59A1-C463-4D38-B40B-3AF23A5EE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619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3C298-BD08-410C-B1B2-86DEE80E9237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A59A1-C463-4D38-B40B-3AF23A5EE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591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3C298-BD08-410C-B1B2-86DEE80E9237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A59A1-C463-4D38-B40B-3AF23A5EE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407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3C298-BD08-410C-B1B2-86DEE80E9237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A59A1-C463-4D38-B40B-3AF23A5EE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613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3C298-BD08-410C-B1B2-86DEE80E9237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A59A1-C463-4D38-B40B-3AF23A5EE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252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3C298-BD08-410C-B1B2-86DEE80E9237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A59A1-C463-4D38-B40B-3AF23A5EE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857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23FB2EB-5216-4BFE-A110-42F04CBDD4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9144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77D37EB-E7B1-400D-BB3B-AD56E20E1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906" y="5317240"/>
            <a:ext cx="8408194" cy="74483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Neurobiology of Trauma and Sexual assault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9144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9144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8066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1"/>
            <a:ext cx="4038600" cy="4343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Amygdala:</a:t>
            </a:r>
          </a:p>
          <a:p>
            <a:pPr marL="341313" indent="0">
              <a:buNone/>
            </a:pPr>
            <a:r>
              <a:rPr lang="en-US" dirty="0"/>
              <a:t>Processes emotional reactions and memories</a:t>
            </a:r>
          </a:p>
          <a:p>
            <a:pPr marL="341313" indent="0">
              <a:buNone/>
            </a:pPr>
            <a:endParaRPr lang="en-US" dirty="0"/>
          </a:p>
          <a:p>
            <a:pPr marL="341313" indent="0">
              <a:buNone/>
            </a:pPr>
            <a:endParaRPr lang="en-US" dirty="0"/>
          </a:p>
          <a:p>
            <a:pPr marL="341313" indent="0">
              <a:buNone/>
            </a:pPr>
            <a:endParaRPr lang="en-US" dirty="0"/>
          </a:p>
          <a:p>
            <a:pPr marL="458788" indent="-457200"/>
            <a:endParaRPr lang="en-US" dirty="0"/>
          </a:p>
          <a:p>
            <a:pPr marL="458788" indent="-457200"/>
            <a:r>
              <a:rPr lang="en-US" dirty="0"/>
              <a:t>Signals Hypothalamus</a:t>
            </a:r>
          </a:p>
          <a:p>
            <a:pPr marL="458788" indent="-457200"/>
            <a:r>
              <a:rPr lang="en-US" dirty="0" err="1"/>
              <a:t>HPA</a:t>
            </a:r>
            <a:r>
              <a:rPr lang="en-US" dirty="0"/>
              <a:t> Axis kicks in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2" y="1823921"/>
            <a:ext cx="3621800" cy="3657600"/>
          </a:xfrm>
        </p:spPr>
      </p:pic>
      <p:sp>
        <p:nvSpPr>
          <p:cNvPr id="6" name="Explosion 2 5"/>
          <p:cNvSpPr/>
          <p:nvPr/>
        </p:nvSpPr>
        <p:spPr>
          <a:xfrm>
            <a:off x="1066800" y="2667000"/>
            <a:ext cx="2777172" cy="197711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THREAT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53200" y="6376129"/>
            <a:ext cx="2438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Steven Southwick, MD, Yale University</a:t>
            </a:r>
          </a:p>
        </p:txBody>
      </p:sp>
      <p:sp>
        <p:nvSpPr>
          <p:cNvPr id="8" name="Curved Right Arrow 7"/>
          <p:cNvSpPr/>
          <p:nvPr/>
        </p:nvSpPr>
        <p:spPr>
          <a:xfrm>
            <a:off x="228600" y="2057400"/>
            <a:ext cx="609600" cy="28194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770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685800"/>
            <a:ext cx="3606800" cy="4800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5800" y="990600"/>
            <a:ext cx="242944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HPA</a:t>
            </a:r>
            <a:r>
              <a:rPr lang="en-US" sz="2800" dirty="0"/>
              <a:t>-Axis is</a:t>
            </a:r>
          </a:p>
          <a:p>
            <a:r>
              <a:rPr lang="en-US" sz="2800" dirty="0"/>
              <a:t>responsible for</a:t>
            </a:r>
          </a:p>
          <a:p>
            <a:r>
              <a:rPr lang="en-US" sz="2800" dirty="0"/>
              <a:t>bringing the </a:t>
            </a:r>
          </a:p>
          <a:p>
            <a:r>
              <a:rPr lang="en-US" sz="2800" dirty="0"/>
              <a:t>body </a:t>
            </a:r>
            <a:r>
              <a:rPr lang="en-US" sz="2800" b="1" dirty="0"/>
              <a:t>back into</a:t>
            </a:r>
          </a:p>
          <a:p>
            <a:r>
              <a:rPr lang="en-US" sz="2800" b="1" dirty="0"/>
              <a:t>balance</a:t>
            </a:r>
          </a:p>
        </p:txBody>
      </p:sp>
    </p:spTree>
    <p:extLst>
      <p:ext uri="{BB962C8B-B14F-4D97-AF65-F5344CB8AC3E}">
        <p14:creationId xmlns:p14="http://schemas.microsoft.com/office/powerpoint/2010/main" val="4064205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Hormones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772400" cy="4525963"/>
          </a:xfrm>
        </p:spPr>
        <p:txBody>
          <a:bodyPr/>
          <a:lstStyle/>
          <a:p>
            <a:r>
              <a:rPr lang="en-US" u="sng" dirty="0" err="1"/>
              <a:t>Catecholamines</a:t>
            </a:r>
            <a:r>
              <a:rPr lang="en-US" dirty="0"/>
              <a:t>:  Fight/Flight/Freeze levels are increased; damage to memory, hyper vigilance &amp; irrational thought (INCREASE)</a:t>
            </a:r>
          </a:p>
          <a:p>
            <a:r>
              <a:rPr lang="en-US" u="sng" dirty="0"/>
              <a:t>Cortisol:</a:t>
            </a:r>
            <a:r>
              <a:rPr lang="en-US" dirty="0"/>
              <a:t>  Effects the energy available in your body to act</a:t>
            </a:r>
          </a:p>
          <a:p>
            <a:r>
              <a:rPr lang="en-US" u="sng" dirty="0" err="1"/>
              <a:t>Opiods</a:t>
            </a:r>
            <a:r>
              <a:rPr lang="en-US" u="sng" dirty="0"/>
              <a:t>:</a:t>
            </a:r>
            <a:r>
              <a:rPr lang="en-US" dirty="0"/>
              <a:t>  Prevents pain.  If levels increase, can result in flat affect, little emotion, no energy</a:t>
            </a:r>
          </a:p>
          <a:p>
            <a:r>
              <a:rPr lang="en-US" u="sng" dirty="0"/>
              <a:t>Oxytocin:</a:t>
            </a:r>
            <a:r>
              <a:rPr lang="en-US" dirty="0"/>
              <a:t>  Promotes good feelings to counterbalance emotional or physical pain</a:t>
            </a:r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6376129"/>
            <a:ext cx="2895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Rebecca Campbell, Ph.D., Michigan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4274242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553200" y="6376129"/>
            <a:ext cx="2438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Steven Southwick, MD, Yale University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9200" y="1143000"/>
            <a:ext cx="2057400" cy="16002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Amygdala Detects Threat</a:t>
            </a:r>
          </a:p>
        </p:txBody>
      </p:sp>
      <p:sp>
        <p:nvSpPr>
          <p:cNvPr id="7" name="Rectangle 6"/>
          <p:cNvSpPr/>
          <p:nvPr/>
        </p:nvSpPr>
        <p:spPr>
          <a:xfrm>
            <a:off x="5334000" y="1143000"/>
            <a:ext cx="2590800" cy="16002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Activates Hypothalamus</a:t>
            </a:r>
          </a:p>
        </p:txBody>
      </p:sp>
      <p:sp>
        <p:nvSpPr>
          <p:cNvPr id="8" name="Rectangle 7"/>
          <p:cNvSpPr/>
          <p:nvPr/>
        </p:nvSpPr>
        <p:spPr>
          <a:xfrm>
            <a:off x="2201559" y="3886200"/>
            <a:ext cx="2057400" cy="17526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</a:rPr>
              <a:t>HPA</a:t>
            </a:r>
            <a:r>
              <a:rPr lang="en-US" sz="2800" dirty="0">
                <a:solidFill>
                  <a:schemeClr val="tx1"/>
                </a:solidFill>
              </a:rPr>
              <a:t> Axis Kicks in Hormonal Flood</a:t>
            </a:r>
          </a:p>
        </p:txBody>
      </p:sp>
      <p:sp>
        <p:nvSpPr>
          <p:cNvPr id="9" name="Rectangle 8"/>
          <p:cNvSpPr/>
          <p:nvPr/>
        </p:nvSpPr>
        <p:spPr>
          <a:xfrm>
            <a:off x="5899727" y="3885392"/>
            <a:ext cx="2057400" cy="17526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Can trigger a Complete SHUT DOWN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3496959" y="1676400"/>
            <a:ext cx="1752600" cy="533400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7997551">
            <a:off x="4100167" y="3052294"/>
            <a:ext cx="1395718" cy="533400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4335159" y="4494992"/>
            <a:ext cx="1532241" cy="533400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Explosion 1 12"/>
          <p:cNvSpPr/>
          <p:nvPr/>
        </p:nvSpPr>
        <p:spPr>
          <a:xfrm>
            <a:off x="7391400" y="2894792"/>
            <a:ext cx="1600200" cy="1600200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449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Tonic Immobility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91000"/>
          </a:xfrm>
        </p:spPr>
        <p:txBody>
          <a:bodyPr/>
          <a:lstStyle/>
          <a:p>
            <a:r>
              <a:rPr lang="en-US" dirty="0"/>
              <a:t>Uncontrollable mammalian response in extremely fearful situations</a:t>
            </a:r>
          </a:p>
          <a:p>
            <a:r>
              <a:rPr lang="en-US" dirty="0"/>
              <a:t>Paralysis, increased breathing</a:t>
            </a:r>
          </a:p>
          <a:p>
            <a:r>
              <a:rPr lang="en-US" dirty="0"/>
              <a:t>More common in victims with trauma history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2743200"/>
            <a:ext cx="2941523" cy="2103120"/>
          </a:xfrm>
        </p:spPr>
      </p:pic>
      <p:sp>
        <p:nvSpPr>
          <p:cNvPr id="6" name="TextBox 5"/>
          <p:cNvSpPr txBox="1"/>
          <p:nvPr/>
        </p:nvSpPr>
        <p:spPr>
          <a:xfrm>
            <a:off x="6553200" y="6376129"/>
            <a:ext cx="2438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Grace Galliano, Kennesaw State College</a:t>
            </a:r>
          </a:p>
        </p:txBody>
      </p:sp>
    </p:spTree>
    <p:extLst>
      <p:ext uri="{BB962C8B-B14F-4D97-AF65-F5344CB8AC3E}">
        <p14:creationId xmlns:p14="http://schemas.microsoft.com/office/powerpoint/2010/main" val="943888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Memory Maker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295401"/>
            <a:ext cx="7315200" cy="4419600"/>
          </a:xfrm>
        </p:spPr>
        <p:txBody>
          <a:bodyPr/>
          <a:lstStyle/>
          <a:p>
            <a:r>
              <a:rPr lang="en-US" dirty="0"/>
              <a:t>Hippocampus:  processes information into memories</a:t>
            </a:r>
          </a:p>
          <a:p>
            <a:pPr lvl="1"/>
            <a:r>
              <a:rPr lang="en-US" dirty="0"/>
              <a:t>STEP ONE:  Encoding = organizing sensory information</a:t>
            </a:r>
          </a:p>
          <a:p>
            <a:pPr lvl="1"/>
            <a:r>
              <a:rPr lang="en-US" dirty="0"/>
              <a:t>STEP TWO:  Consolidation = grouping information into memories and storing them</a:t>
            </a:r>
          </a:p>
          <a:p>
            <a:pPr lvl="1"/>
            <a:r>
              <a:rPr lang="en-US" dirty="0"/>
              <a:t>Amygdala – Specializes in the processing of emotional memories (works with hippocampus)</a:t>
            </a:r>
          </a:p>
          <a:p>
            <a:r>
              <a:rPr lang="en-US" dirty="0"/>
              <a:t>Both structures are VERY sensitive to hormonal fluctuations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0" y="6376129"/>
            <a:ext cx="2895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Rebecca Campbell, Ph.D., Michigan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8218368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How the Victim is Perceived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5181600" cy="3505200"/>
          </a:xfrm>
        </p:spPr>
        <p:txBody>
          <a:bodyPr>
            <a:normAutofit/>
          </a:bodyPr>
          <a:lstStyle/>
          <a:p>
            <a:r>
              <a:rPr lang="en-US" dirty="0"/>
              <a:t>Inaccurate &amp; Unreliable:  Fragmented memories</a:t>
            </a:r>
          </a:p>
          <a:p>
            <a:r>
              <a:rPr lang="en-US" dirty="0"/>
              <a:t>Lying:  “Inappropriate” </a:t>
            </a:r>
            <a:br>
              <a:rPr lang="en-US" dirty="0"/>
            </a:br>
            <a:r>
              <a:rPr lang="en-US" dirty="0"/>
              <a:t>reactions</a:t>
            </a:r>
          </a:p>
          <a:p>
            <a:r>
              <a:rPr lang="en-US" dirty="0"/>
              <a:t>Crazy:  Psychiatric symptomatology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6376129"/>
            <a:ext cx="2895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FETI</a:t>
            </a:r>
            <a:r>
              <a:rPr lang="en-US" sz="1000" dirty="0"/>
              <a:t>, Russell Strand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999" y="1981200"/>
            <a:ext cx="2888583" cy="246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979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Definition of Trauma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The psychological response to an event when they:</a:t>
            </a:r>
          </a:p>
          <a:p>
            <a:pPr marL="0" indent="0" algn="ctr">
              <a:buNone/>
            </a:pPr>
            <a:endParaRPr lang="en-US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3124200"/>
            <a:ext cx="2723197" cy="2269331"/>
          </a:xfrm>
        </p:spPr>
      </p:pic>
      <p:sp>
        <p:nvSpPr>
          <p:cNvPr id="6" name="TextBox 5"/>
          <p:cNvSpPr txBox="1"/>
          <p:nvPr/>
        </p:nvSpPr>
        <p:spPr>
          <a:xfrm>
            <a:off x="4800600" y="1752600"/>
            <a:ext cx="3886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Are experienced as physically or emotionally harmful or threatening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Have lasting adverse effects of the individual’s functioning and physical, social, emotional or spiritual well being.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53200" y="6376129"/>
            <a:ext cx="2438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Center for Social Justice and Non-Violence</a:t>
            </a:r>
          </a:p>
        </p:txBody>
      </p:sp>
    </p:spTree>
    <p:extLst>
      <p:ext uri="{BB962C8B-B14F-4D97-AF65-F5344CB8AC3E}">
        <p14:creationId xmlns:p14="http://schemas.microsoft.com/office/powerpoint/2010/main" val="587252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1600200"/>
            <a:ext cx="7848600" cy="31241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Trauma is not an event, but a </a:t>
            </a:r>
            <a:r>
              <a:rPr lang="en-US" sz="4800" b="1" i="1" dirty="0"/>
              <a:t>response</a:t>
            </a:r>
            <a:r>
              <a:rPr lang="en-US" sz="4800" dirty="0"/>
              <a:t> to an event that overwhelms people physically and psychologically.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57636" y="6125289"/>
            <a:ext cx="228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Dr. Peter Levine, Waking the Tiger, 1997</a:t>
            </a:r>
          </a:p>
        </p:txBody>
      </p:sp>
    </p:spTree>
    <p:extLst>
      <p:ext uri="{BB962C8B-B14F-4D97-AF65-F5344CB8AC3E}">
        <p14:creationId xmlns:p14="http://schemas.microsoft.com/office/powerpoint/2010/main" val="4109028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Traumatic Responses Can Alter…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Physiology</a:t>
            </a:r>
          </a:p>
          <a:p>
            <a:pPr lvl="1"/>
            <a:r>
              <a:rPr lang="en-US" dirty="0"/>
              <a:t>Heart rate, respirations, dry mouth, knot in stomach, dilated pupils</a:t>
            </a:r>
          </a:p>
          <a:p>
            <a:r>
              <a:rPr lang="en-US" dirty="0"/>
              <a:t>Affective (mood and emotion) responses</a:t>
            </a:r>
          </a:p>
          <a:p>
            <a:pPr lvl="1"/>
            <a:r>
              <a:rPr lang="en-US" dirty="0"/>
              <a:t>Fear, helplessness, horror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362200"/>
            <a:ext cx="3819525" cy="2162175"/>
          </a:xfrm>
        </p:spPr>
      </p:pic>
      <p:sp>
        <p:nvSpPr>
          <p:cNvPr id="6" name="TextBox 5"/>
          <p:cNvSpPr txBox="1"/>
          <p:nvPr/>
        </p:nvSpPr>
        <p:spPr>
          <a:xfrm>
            <a:off x="6553200" y="6376129"/>
            <a:ext cx="2438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End Violence Against Women International</a:t>
            </a:r>
          </a:p>
        </p:txBody>
      </p:sp>
    </p:spTree>
    <p:extLst>
      <p:ext uri="{BB962C8B-B14F-4D97-AF65-F5344CB8AC3E}">
        <p14:creationId xmlns:p14="http://schemas.microsoft.com/office/powerpoint/2010/main" val="2537086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Traumatic Responses Can Alter…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752600"/>
            <a:ext cx="1746306" cy="301752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Cognitive (thought) processing</a:t>
            </a:r>
          </a:p>
          <a:p>
            <a:pPr lvl="1"/>
            <a:r>
              <a:rPr lang="en-US" dirty="0"/>
              <a:t>Memory – fragmented, out of sequence</a:t>
            </a:r>
          </a:p>
          <a:p>
            <a:pPr lvl="1"/>
            <a:r>
              <a:rPr lang="en-US" dirty="0"/>
              <a:t>Time distortion</a:t>
            </a:r>
          </a:p>
          <a:p>
            <a:pPr lvl="1"/>
            <a:r>
              <a:rPr lang="en-US" dirty="0"/>
              <a:t>Increased confabulation</a:t>
            </a:r>
          </a:p>
          <a:p>
            <a:pPr lvl="1"/>
            <a:r>
              <a:rPr lang="en-US" dirty="0"/>
              <a:t>Trauma memory and recall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53200" y="6376129"/>
            <a:ext cx="2438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End Violence Against Women International</a:t>
            </a:r>
          </a:p>
        </p:txBody>
      </p:sp>
    </p:spTree>
    <p:extLst>
      <p:ext uri="{BB962C8B-B14F-4D97-AF65-F5344CB8AC3E}">
        <p14:creationId xmlns:p14="http://schemas.microsoft.com/office/powerpoint/2010/main" val="1410715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476250"/>
            <a:ext cx="7081442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24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The Prefrontal Cortex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91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Plans a person’s response to complex and difficult problems</a:t>
            </a:r>
          </a:p>
          <a:p>
            <a:r>
              <a:rPr lang="en-US" dirty="0"/>
              <a:t>Acts as an “executive” for the decision making process.</a:t>
            </a:r>
          </a:p>
          <a:p>
            <a:r>
              <a:rPr lang="en-US" dirty="0"/>
              <a:t>Weaves past events to present experiences in order to make the best choices.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352428"/>
            <a:ext cx="4038600" cy="3021507"/>
          </a:xfrm>
        </p:spPr>
      </p:pic>
      <p:sp>
        <p:nvSpPr>
          <p:cNvPr id="6" name="TextBox 5"/>
          <p:cNvSpPr txBox="1"/>
          <p:nvPr/>
        </p:nvSpPr>
        <p:spPr>
          <a:xfrm>
            <a:off x="5867400" y="6376129"/>
            <a:ext cx="3124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Jim Hopper, Exploring the Nature of Traumatic Memory</a:t>
            </a:r>
          </a:p>
        </p:txBody>
      </p:sp>
    </p:spTree>
    <p:extLst>
      <p:ext uri="{BB962C8B-B14F-4D97-AF65-F5344CB8AC3E}">
        <p14:creationId xmlns:p14="http://schemas.microsoft.com/office/powerpoint/2010/main" val="1906928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Key Functions of Prefrontal Cortex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3810000"/>
          </a:xfrm>
        </p:spPr>
        <p:txBody>
          <a:bodyPr/>
          <a:lstStyle/>
          <a:p>
            <a:r>
              <a:rPr lang="en-US" dirty="0"/>
              <a:t>Chooses where you focus attention and thoughts – reality testing</a:t>
            </a:r>
          </a:p>
          <a:p>
            <a:r>
              <a:rPr lang="en-US" dirty="0"/>
              <a:t>Holds thoughts, memories and other information so you can imagine alternatives</a:t>
            </a:r>
          </a:p>
          <a:p>
            <a:r>
              <a:rPr lang="en-US" dirty="0"/>
              <a:t>Inhibits habits and automatic responses, and inappropriate actions</a:t>
            </a:r>
          </a:p>
          <a:p>
            <a:r>
              <a:rPr lang="en-US" dirty="0"/>
              <a:t>Regulates emotions, how strong they are, how long they last, how you express them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53200" y="6376129"/>
            <a:ext cx="2438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End Violence Against Women International</a:t>
            </a:r>
          </a:p>
        </p:txBody>
      </p:sp>
    </p:spTree>
    <p:extLst>
      <p:ext uri="{BB962C8B-B14F-4D97-AF65-F5344CB8AC3E}">
        <p14:creationId xmlns:p14="http://schemas.microsoft.com/office/powerpoint/2010/main" val="3991023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High Stress = Impaired </a:t>
            </a:r>
            <a:br>
              <a:rPr lang="en-US" i="1" dirty="0"/>
            </a:br>
            <a:r>
              <a:rPr lang="en-US" i="1" dirty="0"/>
              <a:t>Prefrontal Cortex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Old and primitive brain structures take control</a:t>
            </a:r>
          </a:p>
          <a:p>
            <a:r>
              <a:rPr lang="en-US" dirty="0"/>
              <a:t>We cannot</a:t>
            </a:r>
          </a:p>
          <a:p>
            <a:pPr lvl="1"/>
            <a:r>
              <a:rPr lang="en-US" dirty="0"/>
              <a:t>Control attention</a:t>
            </a:r>
          </a:p>
          <a:p>
            <a:pPr lvl="1"/>
            <a:r>
              <a:rPr lang="en-US" dirty="0"/>
              <a:t>Think logically</a:t>
            </a:r>
          </a:p>
          <a:p>
            <a:pPr lvl="1"/>
            <a:r>
              <a:rPr lang="en-US" dirty="0"/>
              <a:t>Over-ride emotions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b="1" dirty="0" err="1"/>
              <a:t>Hellooooooo</a:t>
            </a:r>
            <a:r>
              <a:rPr lang="en-US" b="1" dirty="0"/>
              <a:t> amygdala!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2057400"/>
            <a:ext cx="2838450" cy="2619375"/>
          </a:xfrm>
        </p:spPr>
      </p:pic>
      <p:sp>
        <p:nvSpPr>
          <p:cNvPr id="5" name="TextBox 4"/>
          <p:cNvSpPr txBox="1"/>
          <p:nvPr/>
        </p:nvSpPr>
        <p:spPr>
          <a:xfrm>
            <a:off x="6553200" y="6376129"/>
            <a:ext cx="2438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End Violence Against Women International</a:t>
            </a:r>
          </a:p>
        </p:txBody>
      </p:sp>
    </p:spTree>
    <p:extLst>
      <p:ext uri="{BB962C8B-B14F-4D97-AF65-F5344CB8AC3E}">
        <p14:creationId xmlns:p14="http://schemas.microsoft.com/office/powerpoint/2010/main" val="3977504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519</Words>
  <Application>Microsoft Office PowerPoint</Application>
  <PresentationFormat>On-screen Show (4:3)</PresentationFormat>
  <Paragraphs>85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Neurobiology of Trauma and Sexual assault</vt:lpstr>
      <vt:lpstr>Definition of Trauma</vt:lpstr>
      <vt:lpstr>PowerPoint Presentation</vt:lpstr>
      <vt:lpstr>Traumatic Responses Can Alter…</vt:lpstr>
      <vt:lpstr>Traumatic Responses Can Alter…</vt:lpstr>
      <vt:lpstr>PowerPoint Presentation</vt:lpstr>
      <vt:lpstr>The Prefrontal Cortex</vt:lpstr>
      <vt:lpstr>Key Functions of Prefrontal Cortex</vt:lpstr>
      <vt:lpstr>High Stress = Impaired  Prefrontal Cortex</vt:lpstr>
      <vt:lpstr>Memory</vt:lpstr>
      <vt:lpstr>PowerPoint Presentation</vt:lpstr>
      <vt:lpstr>Hormones</vt:lpstr>
      <vt:lpstr>PowerPoint Presentation</vt:lpstr>
      <vt:lpstr>Tonic Immobility</vt:lpstr>
      <vt:lpstr>Memory Maker</vt:lpstr>
      <vt:lpstr>How the Victim is Perceived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Neurobiology of Trauma and Sexual assault</dc:title>
  <dc:creator>Lemmonds, Angelia</dc:creator>
  <cp:lastModifiedBy>Wagner, Erica</cp:lastModifiedBy>
  <cp:revision>1</cp:revision>
  <dcterms:created xsi:type="dcterms:W3CDTF">2020-04-20T17:25:18Z</dcterms:created>
  <dcterms:modified xsi:type="dcterms:W3CDTF">2020-04-20T17:29:33Z</dcterms:modified>
</cp:coreProperties>
</file>